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51" r:id="rId1"/>
  </p:sldMasterIdLst>
  <p:notesMasterIdLst>
    <p:notesMasterId r:id="rId66"/>
  </p:notesMasterIdLst>
  <p:sldIdLst>
    <p:sldId id="308" r:id="rId2"/>
    <p:sldId id="659" r:id="rId3"/>
    <p:sldId id="661" r:id="rId4"/>
    <p:sldId id="257" r:id="rId5"/>
    <p:sldId id="781" r:id="rId6"/>
    <p:sldId id="708" r:id="rId7"/>
    <p:sldId id="709" r:id="rId8"/>
    <p:sldId id="710" r:id="rId9"/>
    <p:sldId id="743" r:id="rId10"/>
    <p:sldId id="713" r:id="rId11"/>
    <p:sldId id="783" r:id="rId12"/>
    <p:sldId id="1062" r:id="rId13"/>
    <p:sldId id="1063" r:id="rId14"/>
    <p:sldId id="1064" r:id="rId15"/>
    <p:sldId id="1065" r:id="rId16"/>
    <p:sldId id="1066" r:id="rId17"/>
    <p:sldId id="1067" r:id="rId18"/>
    <p:sldId id="1068" r:id="rId19"/>
    <p:sldId id="1069" r:id="rId20"/>
    <p:sldId id="1070" r:id="rId21"/>
    <p:sldId id="1071" r:id="rId22"/>
    <p:sldId id="1072" r:id="rId23"/>
    <p:sldId id="1073" r:id="rId24"/>
    <p:sldId id="1074" r:id="rId25"/>
    <p:sldId id="1075" r:id="rId26"/>
    <p:sldId id="1076" r:id="rId27"/>
    <p:sldId id="1077" r:id="rId28"/>
    <p:sldId id="1078" r:id="rId29"/>
    <p:sldId id="1079" r:id="rId30"/>
    <p:sldId id="1080" r:id="rId31"/>
    <p:sldId id="1081" r:id="rId32"/>
    <p:sldId id="1082" r:id="rId33"/>
    <p:sldId id="1083" r:id="rId34"/>
    <p:sldId id="1084" r:id="rId35"/>
    <p:sldId id="1085" r:id="rId36"/>
    <p:sldId id="1086" r:id="rId37"/>
    <p:sldId id="1087" r:id="rId38"/>
    <p:sldId id="782" r:id="rId39"/>
    <p:sldId id="1088" r:id="rId40"/>
    <p:sldId id="1093" r:id="rId41"/>
    <p:sldId id="1089" r:id="rId42"/>
    <p:sldId id="1090" r:id="rId43"/>
    <p:sldId id="1091" r:id="rId44"/>
    <p:sldId id="1092" r:id="rId45"/>
    <p:sldId id="1095" r:id="rId46"/>
    <p:sldId id="1094" r:id="rId47"/>
    <p:sldId id="1096" r:id="rId48"/>
    <p:sldId id="1097" r:id="rId49"/>
    <p:sldId id="1098" r:id="rId50"/>
    <p:sldId id="1099" r:id="rId51"/>
    <p:sldId id="1100" r:id="rId52"/>
    <p:sldId id="1101" r:id="rId53"/>
    <p:sldId id="1102" r:id="rId54"/>
    <p:sldId id="1104" r:id="rId55"/>
    <p:sldId id="1103" r:id="rId56"/>
    <p:sldId id="1105" r:id="rId57"/>
    <p:sldId id="1106" r:id="rId58"/>
    <p:sldId id="1107" r:id="rId59"/>
    <p:sldId id="1108" r:id="rId60"/>
    <p:sldId id="1109" r:id="rId61"/>
    <p:sldId id="1110" r:id="rId62"/>
    <p:sldId id="1111" r:id="rId63"/>
    <p:sldId id="1112" r:id="rId64"/>
    <p:sldId id="622" r:id="rId65"/>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8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75B6"/>
    <a:srgbClr val="FFFFCC"/>
    <a:srgbClr val="168489"/>
    <a:srgbClr val="BCBCBC"/>
    <a:srgbClr val="FFD366"/>
    <a:srgbClr val="FFFF8B"/>
    <a:srgbClr val="A0C9CA"/>
    <a:srgbClr val="50A3A7"/>
    <a:srgbClr val="0057A2"/>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8162" autoAdjust="0"/>
    <p:restoredTop sz="94061" autoAdjust="0"/>
  </p:normalViewPr>
  <p:slideViewPr>
    <p:cSldViewPr snapToGrid="0">
      <p:cViewPr varScale="1">
        <p:scale>
          <a:sx n="66" d="100"/>
          <a:sy n="66" d="100"/>
        </p:scale>
        <p:origin x="948" y="66"/>
      </p:cViewPr>
      <p:guideLst>
        <p:guide orient="horz" pos="3680"/>
        <p:guide pos="3840"/>
      </p:guideLst>
    </p:cSldViewPr>
  </p:slideViewPr>
  <p:notesTextViewPr>
    <p:cViewPr>
      <p:scale>
        <a:sx n="1" d="1"/>
        <a:sy n="1" d="1"/>
      </p:scale>
      <p:origin x="0" y="-516"/>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AAAF045-FEF6-43EA-9CDC-C84FC3F85E9C}" type="datetimeFigureOut">
              <a:rPr lang="en-US" smtClean="0"/>
              <a:t>7/26/2026</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a:t>
            </a:fld>
            <a:endParaRPr lang="en-US"/>
          </a:p>
        </p:txBody>
      </p:sp>
    </p:spTree>
    <p:extLst>
      <p:ext uri="{BB962C8B-B14F-4D97-AF65-F5344CB8AC3E}">
        <p14:creationId xmlns:p14="http://schemas.microsoft.com/office/powerpoint/2010/main" val="30496570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98B7A9-B53E-3E52-9D92-9DFE51E568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EB93AE-4245-9EC3-6253-E9EFD56087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9324AA-7FDE-9AA2-4261-6486F4AC3755}"/>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B149035-4D9D-80CF-220D-0038D9B1AC7E}"/>
              </a:ext>
            </a:extLst>
          </p:cNvPr>
          <p:cNvSpPr>
            <a:spLocks noGrp="1"/>
          </p:cNvSpPr>
          <p:nvPr>
            <p:ph type="sldNum" sz="quarter" idx="5"/>
          </p:nvPr>
        </p:nvSpPr>
        <p:spPr/>
        <p:txBody>
          <a:bodyPr/>
          <a:lstStyle/>
          <a:p>
            <a:fld id="{9C2EF98E-B6FF-4B4C-B348-1EB5D4EBDBF3}" type="slidenum">
              <a:rPr lang="en-US" smtClean="0"/>
              <a:t>11</a:t>
            </a:fld>
            <a:endParaRPr lang="en-US"/>
          </a:p>
        </p:txBody>
      </p:sp>
    </p:spTree>
    <p:extLst>
      <p:ext uri="{BB962C8B-B14F-4D97-AF65-F5344CB8AC3E}">
        <p14:creationId xmlns:p14="http://schemas.microsoft.com/office/powerpoint/2010/main" val="25045887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972725-6247-E942-62F0-B958FE1567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4B2636-B95F-56A8-4D48-C9F4ED2F13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CB720B-3769-8D19-7F75-FE953B88060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FC458F0-BAE0-B171-D4A2-A6CCECCD60BB}"/>
              </a:ext>
            </a:extLst>
          </p:cNvPr>
          <p:cNvSpPr>
            <a:spLocks noGrp="1"/>
          </p:cNvSpPr>
          <p:nvPr>
            <p:ph type="sldNum" sz="quarter" idx="5"/>
          </p:nvPr>
        </p:nvSpPr>
        <p:spPr/>
        <p:txBody>
          <a:bodyPr/>
          <a:lstStyle/>
          <a:p>
            <a:fld id="{9C2EF98E-B6FF-4B4C-B348-1EB5D4EBDBF3}" type="slidenum">
              <a:rPr lang="en-US" smtClean="0"/>
              <a:t>12</a:t>
            </a:fld>
            <a:endParaRPr lang="en-US"/>
          </a:p>
        </p:txBody>
      </p:sp>
    </p:spTree>
    <p:extLst>
      <p:ext uri="{BB962C8B-B14F-4D97-AF65-F5344CB8AC3E}">
        <p14:creationId xmlns:p14="http://schemas.microsoft.com/office/powerpoint/2010/main" val="2806171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A3E3CA-A80E-DBEA-C5CF-F4C120BAB9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1ED24C-6097-077D-D13F-6D10E2FC76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6E0A15-D67B-932D-202F-6D78EA06253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612C837-6A6C-580E-626E-FDC4A927346E}"/>
              </a:ext>
            </a:extLst>
          </p:cNvPr>
          <p:cNvSpPr>
            <a:spLocks noGrp="1"/>
          </p:cNvSpPr>
          <p:nvPr>
            <p:ph type="sldNum" sz="quarter" idx="5"/>
          </p:nvPr>
        </p:nvSpPr>
        <p:spPr/>
        <p:txBody>
          <a:bodyPr/>
          <a:lstStyle/>
          <a:p>
            <a:fld id="{9C2EF98E-B6FF-4B4C-B348-1EB5D4EBDBF3}" type="slidenum">
              <a:rPr lang="en-US" smtClean="0"/>
              <a:t>13</a:t>
            </a:fld>
            <a:endParaRPr lang="en-US"/>
          </a:p>
        </p:txBody>
      </p:sp>
    </p:spTree>
    <p:extLst>
      <p:ext uri="{BB962C8B-B14F-4D97-AF65-F5344CB8AC3E}">
        <p14:creationId xmlns:p14="http://schemas.microsoft.com/office/powerpoint/2010/main" val="28289628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CDB71D-63E3-705B-3089-21E7C6E3C3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03D5EB-036F-7BF3-9430-6C647D92EF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E4038C-DAFA-38E6-F6E8-2D5A868A5F61}"/>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D06603C-7903-9562-F6F3-BC49949F3FF4}"/>
              </a:ext>
            </a:extLst>
          </p:cNvPr>
          <p:cNvSpPr>
            <a:spLocks noGrp="1"/>
          </p:cNvSpPr>
          <p:nvPr>
            <p:ph type="sldNum" sz="quarter" idx="5"/>
          </p:nvPr>
        </p:nvSpPr>
        <p:spPr/>
        <p:txBody>
          <a:bodyPr/>
          <a:lstStyle/>
          <a:p>
            <a:fld id="{9C2EF98E-B6FF-4B4C-B348-1EB5D4EBDBF3}" type="slidenum">
              <a:rPr lang="en-US" smtClean="0"/>
              <a:t>14</a:t>
            </a:fld>
            <a:endParaRPr lang="en-US"/>
          </a:p>
        </p:txBody>
      </p:sp>
    </p:spTree>
    <p:extLst>
      <p:ext uri="{BB962C8B-B14F-4D97-AF65-F5344CB8AC3E}">
        <p14:creationId xmlns:p14="http://schemas.microsoft.com/office/powerpoint/2010/main" val="11370089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F3913B-3968-20CD-092F-7DE3ED568E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236E7C-9B03-6520-3642-986B651FE5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95C45B-91D4-D4CC-CCEB-2F4FE44C101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68E5405-7BB7-0935-710B-E91CB3BF057A}"/>
              </a:ext>
            </a:extLst>
          </p:cNvPr>
          <p:cNvSpPr>
            <a:spLocks noGrp="1"/>
          </p:cNvSpPr>
          <p:nvPr>
            <p:ph type="sldNum" sz="quarter" idx="5"/>
          </p:nvPr>
        </p:nvSpPr>
        <p:spPr/>
        <p:txBody>
          <a:bodyPr/>
          <a:lstStyle/>
          <a:p>
            <a:fld id="{9C2EF98E-B6FF-4B4C-B348-1EB5D4EBDBF3}" type="slidenum">
              <a:rPr lang="en-US" smtClean="0"/>
              <a:t>15</a:t>
            </a:fld>
            <a:endParaRPr lang="en-US"/>
          </a:p>
        </p:txBody>
      </p:sp>
    </p:spTree>
    <p:extLst>
      <p:ext uri="{BB962C8B-B14F-4D97-AF65-F5344CB8AC3E}">
        <p14:creationId xmlns:p14="http://schemas.microsoft.com/office/powerpoint/2010/main" val="17183557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41A147-0B6D-78C1-6683-7477B46CF8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10F8B3-71BA-B067-3A0D-C65C6CAA10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6D2730-29BB-23B1-A6C1-86B9B50EF8C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6A0BB35-DF49-7A55-19A4-3CB374832779}"/>
              </a:ext>
            </a:extLst>
          </p:cNvPr>
          <p:cNvSpPr>
            <a:spLocks noGrp="1"/>
          </p:cNvSpPr>
          <p:nvPr>
            <p:ph type="sldNum" sz="quarter" idx="5"/>
          </p:nvPr>
        </p:nvSpPr>
        <p:spPr/>
        <p:txBody>
          <a:bodyPr/>
          <a:lstStyle/>
          <a:p>
            <a:fld id="{9C2EF98E-B6FF-4B4C-B348-1EB5D4EBDBF3}" type="slidenum">
              <a:rPr lang="en-US" smtClean="0"/>
              <a:t>16</a:t>
            </a:fld>
            <a:endParaRPr lang="en-US"/>
          </a:p>
        </p:txBody>
      </p:sp>
    </p:spTree>
    <p:extLst>
      <p:ext uri="{BB962C8B-B14F-4D97-AF65-F5344CB8AC3E}">
        <p14:creationId xmlns:p14="http://schemas.microsoft.com/office/powerpoint/2010/main" val="4155928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D884EC-71CB-7C21-84F0-04D1C198D1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DCC835-1AAA-D383-F14A-685596D7AC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941B98-F6D1-13FA-3A08-3FC2957E1C8C}"/>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637E613E-434C-4A75-3C10-C2F89C8CA327}"/>
              </a:ext>
            </a:extLst>
          </p:cNvPr>
          <p:cNvSpPr>
            <a:spLocks noGrp="1"/>
          </p:cNvSpPr>
          <p:nvPr>
            <p:ph type="sldNum" sz="quarter" idx="5"/>
          </p:nvPr>
        </p:nvSpPr>
        <p:spPr/>
        <p:txBody>
          <a:bodyPr/>
          <a:lstStyle/>
          <a:p>
            <a:fld id="{9C2EF98E-B6FF-4B4C-B348-1EB5D4EBDBF3}" type="slidenum">
              <a:rPr lang="en-US" smtClean="0"/>
              <a:t>17</a:t>
            </a:fld>
            <a:endParaRPr lang="en-US"/>
          </a:p>
        </p:txBody>
      </p:sp>
    </p:spTree>
    <p:extLst>
      <p:ext uri="{BB962C8B-B14F-4D97-AF65-F5344CB8AC3E}">
        <p14:creationId xmlns:p14="http://schemas.microsoft.com/office/powerpoint/2010/main" val="19189540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AD155F-4147-0C92-B448-8A5E781A9B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858BBC-0C26-4DCF-E3CB-48B8362348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342BA3-9F08-A699-BC90-E65C666FBE3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2E29A26-3B7D-0B28-71E9-D805AD1EC6E2}"/>
              </a:ext>
            </a:extLst>
          </p:cNvPr>
          <p:cNvSpPr>
            <a:spLocks noGrp="1"/>
          </p:cNvSpPr>
          <p:nvPr>
            <p:ph type="sldNum" sz="quarter" idx="5"/>
          </p:nvPr>
        </p:nvSpPr>
        <p:spPr/>
        <p:txBody>
          <a:bodyPr/>
          <a:lstStyle/>
          <a:p>
            <a:fld id="{9C2EF98E-B6FF-4B4C-B348-1EB5D4EBDBF3}" type="slidenum">
              <a:rPr lang="en-US" smtClean="0"/>
              <a:t>18</a:t>
            </a:fld>
            <a:endParaRPr lang="en-US"/>
          </a:p>
        </p:txBody>
      </p:sp>
    </p:spTree>
    <p:extLst>
      <p:ext uri="{BB962C8B-B14F-4D97-AF65-F5344CB8AC3E}">
        <p14:creationId xmlns:p14="http://schemas.microsoft.com/office/powerpoint/2010/main" val="24851015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1C53C6-A064-E419-3533-4A9E4A2939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DF5D86-F622-7CFB-8D7F-079CBFC230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115578-7BB0-7376-3239-32639DF31DC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30D5347-9487-7969-E39F-871B6B068524}"/>
              </a:ext>
            </a:extLst>
          </p:cNvPr>
          <p:cNvSpPr>
            <a:spLocks noGrp="1"/>
          </p:cNvSpPr>
          <p:nvPr>
            <p:ph type="sldNum" sz="quarter" idx="5"/>
          </p:nvPr>
        </p:nvSpPr>
        <p:spPr/>
        <p:txBody>
          <a:bodyPr/>
          <a:lstStyle/>
          <a:p>
            <a:fld id="{9C2EF98E-B6FF-4B4C-B348-1EB5D4EBDBF3}" type="slidenum">
              <a:rPr lang="en-US" smtClean="0"/>
              <a:t>19</a:t>
            </a:fld>
            <a:endParaRPr lang="en-US"/>
          </a:p>
        </p:txBody>
      </p:sp>
    </p:spTree>
    <p:extLst>
      <p:ext uri="{BB962C8B-B14F-4D97-AF65-F5344CB8AC3E}">
        <p14:creationId xmlns:p14="http://schemas.microsoft.com/office/powerpoint/2010/main" val="27302286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02DB53-01DC-4F3E-329F-6413F4029E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5EA482-AAF9-6235-4224-E1CF3277EB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E54AB0-4DF4-1A15-5AD3-69D4DC1D0D74}"/>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0839E92-4149-454E-9B73-8D013234BE6B}"/>
              </a:ext>
            </a:extLst>
          </p:cNvPr>
          <p:cNvSpPr>
            <a:spLocks noGrp="1"/>
          </p:cNvSpPr>
          <p:nvPr>
            <p:ph type="sldNum" sz="quarter" idx="5"/>
          </p:nvPr>
        </p:nvSpPr>
        <p:spPr/>
        <p:txBody>
          <a:bodyPr/>
          <a:lstStyle/>
          <a:p>
            <a:fld id="{9C2EF98E-B6FF-4B4C-B348-1EB5D4EBDBF3}" type="slidenum">
              <a:rPr lang="en-US" smtClean="0"/>
              <a:t>20</a:t>
            </a:fld>
            <a:endParaRPr lang="en-US"/>
          </a:p>
        </p:txBody>
      </p:sp>
    </p:spTree>
    <p:extLst>
      <p:ext uri="{BB962C8B-B14F-4D97-AF65-F5344CB8AC3E}">
        <p14:creationId xmlns:p14="http://schemas.microsoft.com/office/powerpoint/2010/main" val="9504345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2</a:t>
            </a:fld>
            <a:endParaRPr lang="en-US"/>
          </a:p>
        </p:txBody>
      </p:sp>
    </p:spTree>
    <p:extLst>
      <p:ext uri="{BB962C8B-B14F-4D97-AF65-F5344CB8AC3E}">
        <p14:creationId xmlns:p14="http://schemas.microsoft.com/office/powerpoint/2010/main" val="24790107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CAF8CC-02E0-78CA-C651-182AF712BC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379AC8-015D-E056-CBEC-AD854E5EB5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F95991-2C86-4260-CAFC-5999B24B35F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D8348CA-EE7F-070B-4027-81928C1782A5}"/>
              </a:ext>
            </a:extLst>
          </p:cNvPr>
          <p:cNvSpPr>
            <a:spLocks noGrp="1"/>
          </p:cNvSpPr>
          <p:nvPr>
            <p:ph type="sldNum" sz="quarter" idx="5"/>
          </p:nvPr>
        </p:nvSpPr>
        <p:spPr/>
        <p:txBody>
          <a:bodyPr/>
          <a:lstStyle/>
          <a:p>
            <a:fld id="{9C2EF98E-B6FF-4B4C-B348-1EB5D4EBDBF3}" type="slidenum">
              <a:rPr lang="en-US" smtClean="0"/>
              <a:t>21</a:t>
            </a:fld>
            <a:endParaRPr lang="en-US"/>
          </a:p>
        </p:txBody>
      </p:sp>
    </p:spTree>
    <p:extLst>
      <p:ext uri="{BB962C8B-B14F-4D97-AF65-F5344CB8AC3E}">
        <p14:creationId xmlns:p14="http://schemas.microsoft.com/office/powerpoint/2010/main" val="27919351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4284A3-07D4-14C2-87C0-1DB24DC495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E81D3C-0263-D257-2C68-E47423A623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6EFA01-3E30-2F09-7DC1-8DF4EA3F853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57F4B0A-DEDC-D21D-3996-C22F362B6686}"/>
              </a:ext>
            </a:extLst>
          </p:cNvPr>
          <p:cNvSpPr>
            <a:spLocks noGrp="1"/>
          </p:cNvSpPr>
          <p:nvPr>
            <p:ph type="sldNum" sz="quarter" idx="5"/>
          </p:nvPr>
        </p:nvSpPr>
        <p:spPr/>
        <p:txBody>
          <a:bodyPr/>
          <a:lstStyle/>
          <a:p>
            <a:fld id="{9C2EF98E-B6FF-4B4C-B348-1EB5D4EBDBF3}" type="slidenum">
              <a:rPr lang="en-US" smtClean="0"/>
              <a:t>22</a:t>
            </a:fld>
            <a:endParaRPr lang="en-US"/>
          </a:p>
        </p:txBody>
      </p:sp>
    </p:spTree>
    <p:extLst>
      <p:ext uri="{BB962C8B-B14F-4D97-AF65-F5344CB8AC3E}">
        <p14:creationId xmlns:p14="http://schemas.microsoft.com/office/powerpoint/2010/main" val="14775854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999559-2A63-E2D6-8315-35E3AD03B5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7E4A16-A63A-CDD1-7229-6A68C57824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A6F53A-6E92-64BA-8103-F963B351DB87}"/>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4434D405-1A8D-57E0-227B-87DD284C4CF8}"/>
              </a:ext>
            </a:extLst>
          </p:cNvPr>
          <p:cNvSpPr>
            <a:spLocks noGrp="1"/>
          </p:cNvSpPr>
          <p:nvPr>
            <p:ph type="sldNum" sz="quarter" idx="5"/>
          </p:nvPr>
        </p:nvSpPr>
        <p:spPr/>
        <p:txBody>
          <a:bodyPr/>
          <a:lstStyle/>
          <a:p>
            <a:fld id="{9C2EF98E-B6FF-4B4C-B348-1EB5D4EBDBF3}" type="slidenum">
              <a:rPr lang="en-US" smtClean="0"/>
              <a:t>23</a:t>
            </a:fld>
            <a:endParaRPr lang="en-US"/>
          </a:p>
        </p:txBody>
      </p:sp>
    </p:spTree>
    <p:extLst>
      <p:ext uri="{BB962C8B-B14F-4D97-AF65-F5344CB8AC3E}">
        <p14:creationId xmlns:p14="http://schemas.microsoft.com/office/powerpoint/2010/main" val="23684646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F66D76-825F-59DF-CE6C-7B72FC4775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D5109E-8EDD-D0A8-795A-DBD72B6019E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C7015B-513C-019B-4D37-E90716AA89B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EF28765-7EDF-6897-D41C-3CDFC77FF072}"/>
              </a:ext>
            </a:extLst>
          </p:cNvPr>
          <p:cNvSpPr>
            <a:spLocks noGrp="1"/>
          </p:cNvSpPr>
          <p:nvPr>
            <p:ph type="sldNum" sz="quarter" idx="5"/>
          </p:nvPr>
        </p:nvSpPr>
        <p:spPr/>
        <p:txBody>
          <a:bodyPr/>
          <a:lstStyle/>
          <a:p>
            <a:fld id="{9C2EF98E-B6FF-4B4C-B348-1EB5D4EBDBF3}" type="slidenum">
              <a:rPr lang="en-US" smtClean="0"/>
              <a:t>24</a:t>
            </a:fld>
            <a:endParaRPr lang="en-US"/>
          </a:p>
        </p:txBody>
      </p:sp>
    </p:spTree>
    <p:extLst>
      <p:ext uri="{BB962C8B-B14F-4D97-AF65-F5344CB8AC3E}">
        <p14:creationId xmlns:p14="http://schemas.microsoft.com/office/powerpoint/2010/main" val="29751910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CC71BE-6E4D-0193-F9A9-5F27B4B8FD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9002B4-4724-59E1-7638-FDCF014A89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6A91D1-C799-51AF-64CA-986443E23E1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9991664-11F2-E259-06AA-8B946C43C5C8}"/>
              </a:ext>
            </a:extLst>
          </p:cNvPr>
          <p:cNvSpPr>
            <a:spLocks noGrp="1"/>
          </p:cNvSpPr>
          <p:nvPr>
            <p:ph type="sldNum" sz="quarter" idx="5"/>
          </p:nvPr>
        </p:nvSpPr>
        <p:spPr/>
        <p:txBody>
          <a:bodyPr/>
          <a:lstStyle/>
          <a:p>
            <a:fld id="{9C2EF98E-B6FF-4B4C-B348-1EB5D4EBDBF3}" type="slidenum">
              <a:rPr lang="en-US" smtClean="0"/>
              <a:t>25</a:t>
            </a:fld>
            <a:endParaRPr lang="en-US"/>
          </a:p>
        </p:txBody>
      </p:sp>
    </p:spTree>
    <p:extLst>
      <p:ext uri="{BB962C8B-B14F-4D97-AF65-F5344CB8AC3E}">
        <p14:creationId xmlns:p14="http://schemas.microsoft.com/office/powerpoint/2010/main" val="11231387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EA9F2B-720C-0928-292A-DE779B70B6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780728-6066-7BCE-2375-546E389331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8A2A89-4F15-6F73-1F5F-F37B3039A011}"/>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05EBA204-5E2F-BB31-09AB-082F327AE68A}"/>
              </a:ext>
            </a:extLst>
          </p:cNvPr>
          <p:cNvSpPr>
            <a:spLocks noGrp="1"/>
          </p:cNvSpPr>
          <p:nvPr>
            <p:ph type="sldNum" sz="quarter" idx="5"/>
          </p:nvPr>
        </p:nvSpPr>
        <p:spPr/>
        <p:txBody>
          <a:bodyPr/>
          <a:lstStyle/>
          <a:p>
            <a:fld id="{9C2EF98E-B6FF-4B4C-B348-1EB5D4EBDBF3}" type="slidenum">
              <a:rPr lang="en-US" smtClean="0"/>
              <a:t>26</a:t>
            </a:fld>
            <a:endParaRPr lang="en-US"/>
          </a:p>
        </p:txBody>
      </p:sp>
    </p:spTree>
    <p:extLst>
      <p:ext uri="{BB962C8B-B14F-4D97-AF65-F5344CB8AC3E}">
        <p14:creationId xmlns:p14="http://schemas.microsoft.com/office/powerpoint/2010/main" val="7945631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337D6E-7BC8-4DEF-DFF5-BAC133CFEC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BD6C76-1474-152B-364F-7135DF53AA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CB6CD8-77A7-E270-2236-750E0EE9358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6DBCAE3-43C9-077F-C51D-F8C58A4CC81F}"/>
              </a:ext>
            </a:extLst>
          </p:cNvPr>
          <p:cNvSpPr>
            <a:spLocks noGrp="1"/>
          </p:cNvSpPr>
          <p:nvPr>
            <p:ph type="sldNum" sz="quarter" idx="5"/>
          </p:nvPr>
        </p:nvSpPr>
        <p:spPr/>
        <p:txBody>
          <a:bodyPr/>
          <a:lstStyle/>
          <a:p>
            <a:fld id="{9C2EF98E-B6FF-4B4C-B348-1EB5D4EBDBF3}" type="slidenum">
              <a:rPr lang="en-US" smtClean="0"/>
              <a:t>27</a:t>
            </a:fld>
            <a:endParaRPr lang="en-US"/>
          </a:p>
        </p:txBody>
      </p:sp>
    </p:spTree>
    <p:extLst>
      <p:ext uri="{BB962C8B-B14F-4D97-AF65-F5344CB8AC3E}">
        <p14:creationId xmlns:p14="http://schemas.microsoft.com/office/powerpoint/2010/main" val="11977900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1CE00-33E4-EE24-97EF-02AD664F1E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18EAB0-FD06-E77A-A55E-B9F9751023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4B983B-8AA4-70BF-FD2A-2CABF45E088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294D52F-D5D9-2868-3E54-B110CC2A0A23}"/>
              </a:ext>
            </a:extLst>
          </p:cNvPr>
          <p:cNvSpPr>
            <a:spLocks noGrp="1"/>
          </p:cNvSpPr>
          <p:nvPr>
            <p:ph type="sldNum" sz="quarter" idx="5"/>
          </p:nvPr>
        </p:nvSpPr>
        <p:spPr/>
        <p:txBody>
          <a:bodyPr/>
          <a:lstStyle/>
          <a:p>
            <a:fld id="{9C2EF98E-B6FF-4B4C-B348-1EB5D4EBDBF3}" type="slidenum">
              <a:rPr lang="en-US" smtClean="0"/>
              <a:t>28</a:t>
            </a:fld>
            <a:endParaRPr lang="en-US"/>
          </a:p>
        </p:txBody>
      </p:sp>
    </p:spTree>
    <p:extLst>
      <p:ext uri="{BB962C8B-B14F-4D97-AF65-F5344CB8AC3E}">
        <p14:creationId xmlns:p14="http://schemas.microsoft.com/office/powerpoint/2010/main" val="8513081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B07F-3152-D9FE-F849-DF941FF4FA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FC1A3E-F682-AC68-481C-7147C62A01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16F904-EAA5-DD44-9355-B86422FA8EB0}"/>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4B6B622-A7B2-FDA3-F451-07FFB394F90D}"/>
              </a:ext>
            </a:extLst>
          </p:cNvPr>
          <p:cNvSpPr>
            <a:spLocks noGrp="1"/>
          </p:cNvSpPr>
          <p:nvPr>
            <p:ph type="sldNum" sz="quarter" idx="5"/>
          </p:nvPr>
        </p:nvSpPr>
        <p:spPr/>
        <p:txBody>
          <a:bodyPr/>
          <a:lstStyle/>
          <a:p>
            <a:fld id="{9C2EF98E-B6FF-4B4C-B348-1EB5D4EBDBF3}" type="slidenum">
              <a:rPr lang="en-US" smtClean="0"/>
              <a:t>29</a:t>
            </a:fld>
            <a:endParaRPr lang="en-US"/>
          </a:p>
        </p:txBody>
      </p:sp>
    </p:spTree>
    <p:extLst>
      <p:ext uri="{BB962C8B-B14F-4D97-AF65-F5344CB8AC3E}">
        <p14:creationId xmlns:p14="http://schemas.microsoft.com/office/powerpoint/2010/main" val="10969535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C5BCA2-8E49-EDA0-267F-95CA2B5837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06EBD8-9960-C23B-16EE-AD0238BCEA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6A332C-8EB8-C21C-8679-81A1BCB2742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F070079-40A5-B98B-604F-BB39F5DA8958}"/>
              </a:ext>
            </a:extLst>
          </p:cNvPr>
          <p:cNvSpPr>
            <a:spLocks noGrp="1"/>
          </p:cNvSpPr>
          <p:nvPr>
            <p:ph type="sldNum" sz="quarter" idx="5"/>
          </p:nvPr>
        </p:nvSpPr>
        <p:spPr/>
        <p:txBody>
          <a:bodyPr/>
          <a:lstStyle/>
          <a:p>
            <a:fld id="{9C2EF98E-B6FF-4B4C-B348-1EB5D4EBDBF3}" type="slidenum">
              <a:rPr lang="en-US" smtClean="0"/>
              <a:t>30</a:t>
            </a:fld>
            <a:endParaRPr lang="en-US"/>
          </a:p>
        </p:txBody>
      </p:sp>
    </p:spTree>
    <p:extLst>
      <p:ext uri="{BB962C8B-B14F-4D97-AF65-F5344CB8AC3E}">
        <p14:creationId xmlns:p14="http://schemas.microsoft.com/office/powerpoint/2010/main" val="1674652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9933FD-B567-27E6-7899-856B73969F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D5C45A-E14A-8439-A59D-D0D3F4AB7D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CBC940-036C-51B4-9AA5-2A1CE09ADB65}"/>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2AF1D5A-D4AD-4711-6EE5-94AA09120523}"/>
              </a:ext>
            </a:extLst>
          </p:cNvPr>
          <p:cNvSpPr>
            <a:spLocks noGrp="1"/>
          </p:cNvSpPr>
          <p:nvPr>
            <p:ph type="sldNum" sz="quarter" idx="5"/>
          </p:nvPr>
        </p:nvSpPr>
        <p:spPr/>
        <p:txBody>
          <a:bodyPr/>
          <a:lstStyle/>
          <a:p>
            <a:fld id="{652F1279-6CE4-4169-83D3-4483097B6907}" type="slidenum">
              <a:rPr lang="en-US" smtClean="0"/>
              <a:t>3</a:t>
            </a:fld>
            <a:endParaRPr lang="en-US"/>
          </a:p>
        </p:txBody>
      </p:sp>
    </p:spTree>
    <p:extLst>
      <p:ext uri="{BB962C8B-B14F-4D97-AF65-F5344CB8AC3E}">
        <p14:creationId xmlns:p14="http://schemas.microsoft.com/office/powerpoint/2010/main" val="4621868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4633DB-0AD5-A01B-FF15-92592ED04B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1A16F6-2FD0-A896-5168-84C8B638FC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6394D1-EC12-6A3F-D603-63B2C13B86F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568BEFC-D017-4A6C-F713-F7AB5E897D79}"/>
              </a:ext>
            </a:extLst>
          </p:cNvPr>
          <p:cNvSpPr>
            <a:spLocks noGrp="1"/>
          </p:cNvSpPr>
          <p:nvPr>
            <p:ph type="sldNum" sz="quarter" idx="5"/>
          </p:nvPr>
        </p:nvSpPr>
        <p:spPr/>
        <p:txBody>
          <a:bodyPr/>
          <a:lstStyle/>
          <a:p>
            <a:fld id="{9C2EF98E-B6FF-4B4C-B348-1EB5D4EBDBF3}" type="slidenum">
              <a:rPr lang="en-US" smtClean="0"/>
              <a:t>31</a:t>
            </a:fld>
            <a:endParaRPr lang="en-US"/>
          </a:p>
        </p:txBody>
      </p:sp>
    </p:spTree>
    <p:extLst>
      <p:ext uri="{BB962C8B-B14F-4D97-AF65-F5344CB8AC3E}">
        <p14:creationId xmlns:p14="http://schemas.microsoft.com/office/powerpoint/2010/main" val="36178601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AF8305-CEE1-0453-F718-79996633C8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670FF9-3F5E-CAAD-5B98-E2985D36F1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F4C831-8E20-A312-819C-D2D515D18B9C}"/>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9C515FF-2496-8D63-E5F6-2A78E54DC3C7}"/>
              </a:ext>
            </a:extLst>
          </p:cNvPr>
          <p:cNvSpPr>
            <a:spLocks noGrp="1"/>
          </p:cNvSpPr>
          <p:nvPr>
            <p:ph type="sldNum" sz="quarter" idx="5"/>
          </p:nvPr>
        </p:nvSpPr>
        <p:spPr/>
        <p:txBody>
          <a:bodyPr/>
          <a:lstStyle/>
          <a:p>
            <a:fld id="{9C2EF98E-B6FF-4B4C-B348-1EB5D4EBDBF3}" type="slidenum">
              <a:rPr lang="en-US" smtClean="0"/>
              <a:t>32</a:t>
            </a:fld>
            <a:endParaRPr lang="en-US"/>
          </a:p>
        </p:txBody>
      </p:sp>
    </p:spTree>
    <p:extLst>
      <p:ext uri="{BB962C8B-B14F-4D97-AF65-F5344CB8AC3E}">
        <p14:creationId xmlns:p14="http://schemas.microsoft.com/office/powerpoint/2010/main" val="10932701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8E0C89-D924-8240-C82B-265F4F8700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DC6363-4C7D-669C-6F37-D5D596A8B3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56C306-5D00-A119-4FE4-50E8C69455E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3995E4B-3E00-F2D3-E04D-08CF18BDABFE}"/>
              </a:ext>
            </a:extLst>
          </p:cNvPr>
          <p:cNvSpPr>
            <a:spLocks noGrp="1"/>
          </p:cNvSpPr>
          <p:nvPr>
            <p:ph type="sldNum" sz="quarter" idx="5"/>
          </p:nvPr>
        </p:nvSpPr>
        <p:spPr/>
        <p:txBody>
          <a:bodyPr/>
          <a:lstStyle/>
          <a:p>
            <a:fld id="{9C2EF98E-B6FF-4B4C-B348-1EB5D4EBDBF3}" type="slidenum">
              <a:rPr lang="en-US" smtClean="0"/>
              <a:t>33</a:t>
            </a:fld>
            <a:endParaRPr lang="en-US"/>
          </a:p>
        </p:txBody>
      </p:sp>
    </p:spTree>
    <p:extLst>
      <p:ext uri="{BB962C8B-B14F-4D97-AF65-F5344CB8AC3E}">
        <p14:creationId xmlns:p14="http://schemas.microsoft.com/office/powerpoint/2010/main" val="42567357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29FC8E-CE1F-8F14-823D-919A5F2086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D53744-195D-86B1-C741-08A2531F55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9E9379-041E-C3DC-B5E4-32798227F80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BC8C5FB-20F8-1134-BE5F-55F36F35213E}"/>
              </a:ext>
            </a:extLst>
          </p:cNvPr>
          <p:cNvSpPr>
            <a:spLocks noGrp="1"/>
          </p:cNvSpPr>
          <p:nvPr>
            <p:ph type="sldNum" sz="quarter" idx="5"/>
          </p:nvPr>
        </p:nvSpPr>
        <p:spPr/>
        <p:txBody>
          <a:bodyPr/>
          <a:lstStyle/>
          <a:p>
            <a:fld id="{9C2EF98E-B6FF-4B4C-B348-1EB5D4EBDBF3}" type="slidenum">
              <a:rPr lang="en-US" smtClean="0"/>
              <a:t>34</a:t>
            </a:fld>
            <a:endParaRPr lang="en-US"/>
          </a:p>
        </p:txBody>
      </p:sp>
    </p:spTree>
    <p:extLst>
      <p:ext uri="{BB962C8B-B14F-4D97-AF65-F5344CB8AC3E}">
        <p14:creationId xmlns:p14="http://schemas.microsoft.com/office/powerpoint/2010/main" val="772916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45B29-A196-495F-FFCD-4A19536838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F40AFF-D85E-1B9E-D3F3-1FF39D0F18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08367D-9320-0494-4CA6-444FB3982DE1}"/>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DACB84D-4620-B7A9-1684-290B94E2B96E}"/>
              </a:ext>
            </a:extLst>
          </p:cNvPr>
          <p:cNvSpPr>
            <a:spLocks noGrp="1"/>
          </p:cNvSpPr>
          <p:nvPr>
            <p:ph type="sldNum" sz="quarter" idx="5"/>
          </p:nvPr>
        </p:nvSpPr>
        <p:spPr/>
        <p:txBody>
          <a:bodyPr/>
          <a:lstStyle/>
          <a:p>
            <a:fld id="{9C2EF98E-B6FF-4B4C-B348-1EB5D4EBDBF3}" type="slidenum">
              <a:rPr lang="en-US" smtClean="0"/>
              <a:t>35</a:t>
            </a:fld>
            <a:endParaRPr lang="en-US"/>
          </a:p>
        </p:txBody>
      </p:sp>
    </p:spTree>
    <p:extLst>
      <p:ext uri="{BB962C8B-B14F-4D97-AF65-F5344CB8AC3E}">
        <p14:creationId xmlns:p14="http://schemas.microsoft.com/office/powerpoint/2010/main" val="31756319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0B75BF-FFAF-2A9A-E267-D0BB35E895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B7B26D-66E5-304E-EFAA-F0E726EB31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AB402D2-DCFC-F36F-3055-CB05F7064B6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7C5644B-8413-17C5-F248-03DC74BB6D2F}"/>
              </a:ext>
            </a:extLst>
          </p:cNvPr>
          <p:cNvSpPr>
            <a:spLocks noGrp="1"/>
          </p:cNvSpPr>
          <p:nvPr>
            <p:ph type="sldNum" sz="quarter" idx="5"/>
          </p:nvPr>
        </p:nvSpPr>
        <p:spPr/>
        <p:txBody>
          <a:bodyPr/>
          <a:lstStyle/>
          <a:p>
            <a:fld id="{9C2EF98E-B6FF-4B4C-B348-1EB5D4EBDBF3}" type="slidenum">
              <a:rPr lang="en-US" smtClean="0"/>
              <a:t>36</a:t>
            </a:fld>
            <a:endParaRPr lang="en-US"/>
          </a:p>
        </p:txBody>
      </p:sp>
    </p:spTree>
    <p:extLst>
      <p:ext uri="{BB962C8B-B14F-4D97-AF65-F5344CB8AC3E}">
        <p14:creationId xmlns:p14="http://schemas.microsoft.com/office/powerpoint/2010/main" val="26081985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0D460F-2D57-A76B-7C94-0D9421A012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4FECF7-D8AE-8955-3E14-A99E336C60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CDB8C1-6573-A50A-3691-7B8341D0D16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F3006A9-6328-2997-02A9-AF91C0675D90}"/>
              </a:ext>
            </a:extLst>
          </p:cNvPr>
          <p:cNvSpPr>
            <a:spLocks noGrp="1"/>
          </p:cNvSpPr>
          <p:nvPr>
            <p:ph type="sldNum" sz="quarter" idx="5"/>
          </p:nvPr>
        </p:nvSpPr>
        <p:spPr/>
        <p:txBody>
          <a:bodyPr/>
          <a:lstStyle/>
          <a:p>
            <a:fld id="{9C2EF98E-B6FF-4B4C-B348-1EB5D4EBDBF3}" type="slidenum">
              <a:rPr lang="en-US" smtClean="0"/>
              <a:t>37</a:t>
            </a:fld>
            <a:endParaRPr lang="en-US"/>
          </a:p>
        </p:txBody>
      </p:sp>
    </p:spTree>
    <p:extLst>
      <p:ext uri="{BB962C8B-B14F-4D97-AF65-F5344CB8AC3E}">
        <p14:creationId xmlns:p14="http://schemas.microsoft.com/office/powerpoint/2010/main" val="37253742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38</a:t>
            </a:fld>
            <a:endParaRPr lang="en-US"/>
          </a:p>
        </p:txBody>
      </p:sp>
    </p:spTree>
    <p:extLst>
      <p:ext uri="{BB962C8B-B14F-4D97-AF65-F5344CB8AC3E}">
        <p14:creationId xmlns:p14="http://schemas.microsoft.com/office/powerpoint/2010/main" val="33575677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CE3641-97A8-6042-693A-E58732F604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87E605-735B-97E5-D183-4131EE9BA2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EAB6D8-9ED9-4AAB-2E36-0AD5A90D57B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26E3C84-7B57-22F0-F254-1F504DDC6FD7}"/>
              </a:ext>
            </a:extLst>
          </p:cNvPr>
          <p:cNvSpPr>
            <a:spLocks noGrp="1"/>
          </p:cNvSpPr>
          <p:nvPr>
            <p:ph type="sldNum" sz="quarter" idx="5"/>
          </p:nvPr>
        </p:nvSpPr>
        <p:spPr/>
        <p:txBody>
          <a:bodyPr/>
          <a:lstStyle/>
          <a:p>
            <a:fld id="{652F1279-6CE4-4169-83D3-4483097B6907}" type="slidenum">
              <a:rPr lang="en-US" smtClean="0"/>
              <a:t>39</a:t>
            </a:fld>
            <a:endParaRPr lang="en-US"/>
          </a:p>
        </p:txBody>
      </p:sp>
    </p:spTree>
    <p:extLst>
      <p:ext uri="{BB962C8B-B14F-4D97-AF65-F5344CB8AC3E}">
        <p14:creationId xmlns:p14="http://schemas.microsoft.com/office/powerpoint/2010/main" val="38961340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5E33FB-7817-2FFA-87CA-8915E963CA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76EA3E-E642-851E-0807-E4A4153E89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4328A5-2CEE-BA10-2B2A-51A6841DA08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0935233-E0AE-3BD4-74C8-CD61BA881766}"/>
              </a:ext>
            </a:extLst>
          </p:cNvPr>
          <p:cNvSpPr>
            <a:spLocks noGrp="1"/>
          </p:cNvSpPr>
          <p:nvPr>
            <p:ph type="sldNum" sz="quarter" idx="5"/>
          </p:nvPr>
        </p:nvSpPr>
        <p:spPr/>
        <p:txBody>
          <a:bodyPr/>
          <a:lstStyle/>
          <a:p>
            <a:fld id="{652F1279-6CE4-4169-83D3-4483097B6907}" type="slidenum">
              <a:rPr lang="en-US" smtClean="0"/>
              <a:t>40</a:t>
            </a:fld>
            <a:endParaRPr lang="en-US"/>
          </a:p>
        </p:txBody>
      </p:sp>
    </p:spTree>
    <p:extLst>
      <p:ext uri="{BB962C8B-B14F-4D97-AF65-F5344CB8AC3E}">
        <p14:creationId xmlns:p14="http://schemas.microsoft.com/office/powerpoint/2010/main" val="16696040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6C3CDD-EDC4-4AA9-B136-32A0C90122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56D67A-EA4E-BD3C-E732-6112DCCD8C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64B725-1282-9416-7BC8-533147CC9BD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B4D6183-47F3-286D-4FD7-D3CC1128CFFB}"/>
              </a:ext>
            </a:extLst>
          </p:cNvPr>
          <p:cNvSpPr>
            <a:spLocks noGrp="1"/>
          </p:cNvSpPr>
          <p:nvPr>
            <p:ph type="sldNum" sz="quarter" idx="5"/>
          </p:nvPr>
        </p:nvSpPr>
        <p:spPr/>
        <p:txBody>
          <a:bodyPr/>
          <a:lstStyle/>
          <a:p>
            <a:fld id="{9C2EF98E-B6FF-4B4C-B348-1EB5D4EBDBF3}" type="slidenum">
              <a:rPr lang="en-US" smtClean="0"/>
              <a:t>5</a:t>
            </a:fld>
            <a:endParaRPr lang="en-US"/>
          </a:p>
        </p:txBody>
      </p:sp>
    </p:spTree>
    <p:extLst>
      <p:ext uri="{BB962C8B-B14F-4D97-AF65-F5344CB8AC3E}">
        <p14:creationId xmlns:p14="http://schemas.microsoft.com/office/powerpoint/2010/main" val="20928667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BBE649-7377-84A3-F187-46CFEF1BA9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DD0021-E7E4-AA1C-F493-91F1E15F48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E8CC7E-A584-04A7-CD21-EA17FEBD0E82}"/>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BFD166E-45D5-1DD5-9F7D-3A1DEEDC91F4}"/>
              </a:ext>
            </a:extLst>
          </p:cNvPr>
          <p:cNvSpPr>
            <a:spLocks noGrp="1"/>
          </p:cNvSpPr>
          <p:nvPr>
            <p:ph type="sldNum" sz="quarter" idx="5"/>
          </p:nvPr>
        </p:nvSpPr>
        <p:spPr/>
        <p:txBody>
          <a:bodyPr/>
          <a:lstStyle/>
          <a:p>
            <a:fld id="{9C2EF98E-B6FF-4B4C-B348-1EB5D4EBDBF3}" type="slidenum">
              <a:rPr lang="en-US" smtClean="0"/>
              <a:t>41</a:t>
            </a:fld>
            <a:endParaRPr lang="en-US"/>
          </a:p>
        </p:txBody>
      </p:sp>
    </p:spTree>
    <p:extLst>
      <p:ext uri="{BB962C8B-B14F-4D97-AF65-F5344CB8AC3E}">
        <p14:creationId xmlns:p14="http://schemas.microsoft.com/office/powerpoint/2010/main" val="9903674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FEA823-77C7-732C-8FC2-D5B2E8F6AD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296D04-A8F4-9451-46EE-86BBE7E5CB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B63BB0-F5BF-2EA1-C39C-C043F77998F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43929D6-D0A2-3524-D637-24261A85A7BA}"/>
              </a:ext>
            </a:extLst>
          </p:cNvPr>
          <p:cNvSpPr>
            <a:spLocks noGrp="1"/>
          </p:cNvSpPr>
          <p:nvPr>
            <p:ph type="sldNum" sz="quarter" idx="5"/>
          </p:nvPr>
        </p:nvSpPr>
        <p:spPr/>
        <p:txBody>
          <a:bodyPr/>
          <a:lstStyle/>
          <a:p>
            <a:fld id="{9C2EF98E-B6FF-4B4C-B348-1EB5D4EBDBF3}" type="slidenum">
              <a:rPr lang="en-US" smtClean="0"/>
              <a:t>42</a:t>
            </a:fld>
            <a:endParaRPr lang="en-US"/>
          </a:p>
        </p:txBody>
      </p:sp>
    </p:spTree>
    <p:extLst>
      <p:ext uri="{BB962C8B-B14F-4D97-AF65-F5344CB8AC3E}">
        <p14:creationId xmlns:p14="http://schemas.microsoft.com/office/powerpoint/2010/main" val="124228232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E4F8A8-0767-A1C8-26E3-8D38E99EE7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B2EF19-FC2E-6BF6-F00A-79D3928BDC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EAAF56-0A03-D058-C1C7-4CC280449C1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83CA715-00A2-222E-CD92-416CEE6326FC}"/>
              </a:ext>
            </a:extLst>
          </p:cNvPr>
          <p:cNvSpPr>
            <a:spLocks noGrp="1"/>
          </p:cNvSpPr>
          <p:nvPr>
            <p:ph type="sldNum" sz="quarter" idx="5"/>
          </p:nvPr>
        </p:nvSpPr>
        <p:spPr/>
        <p:txBody>
          <a:bodyPr/>
          <a:lstStyle/>
          <a:p>
            <a:fld id="{9C2EF98E-B6FF-4B4C-B348-1EB5D4EBDBF3}" type="slidenum">
              <a:rPr lang="en-US" smtClean="0"/>
              <a:t>43</a:t>
            </a:fld>
            <a:endParaRPr lang="en-US"/>
          </a:p>
        </p:txBody>
      </p:sp>
    </p:spTree>
    <p:extLst>
      <p:ext uri="{BB962C8B-B14F-4D97-AF65-F5344CB8AC3E}">
        <p14:creationId xmlns:p14="http://schemas.microsoft.com/office/powerpoint/2010/main" val="267559293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AB60E5-26BD-8AC0-BABF-52497F4CCC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A312BE-4E74-88C3-F7F2-87041BA24E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115473-4037-A969-4010-DC1A872ADAFD}"/>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63F60B6-453B-7AE9-9A8D-9898BA0944D5}"/>
              </a:ext>
            </a:extLst>
          </p:cNvPr>
          <p:cNvSpPr>
            <a:spLocks noGrp="1"/>
          </p:cNvSpPr>
          <p:nvPr>
            <p:ph type="sldNum" sz="quarter" idx="5"/>
          </p:nvPr>
        </p:nvSpPr>
        <p:spPr/>
        <p:txBody>
          <a:bodyPr/>
          <a:lstStyle/>
          <a:p>
            <a:fld id="{9C2EF98E-B6FF-4B4C-B348-1EB5D4EBDBF3}" type="slidenum">
              <a:rPr lang="en-US" smtClean="0"/>
              <a:t>44</a:t>
            </a:fld>
            <a:endParaRPr lang="en-US"/>
          </a:p>
        </p:txBody>
      </p:sp>
    </p:spTree>
    <p:extLst>
      <p:ext uri="{BB962C8B-B14F-4D97-AF65-F5344CB8AC3E}">
        <p14:creationId xmlns:p14="http://schemas.microsoft.com/office/powerpoint/2010/main" val="339370787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AA73B4-780C-5FCC-78F1-9ED74A8603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484BE1-C95E-233C-B93D-25DD47CCAC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1415F8-1A79-D99E-70CF-27C61F34977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E23C12C-FFCC-E406-51B4-29797AB51470}"/>
              </a:ext>
            </a:extLst>
          </p:cNvPr>
          <p:cNvSpPr>
            <a:spLocks noGrp="1"/>
          </p:cNvSpPr>
          <p:nvPr>
            <p:ph type="sldNum" sz="quarter" idx="5"/>
          </p:nvPr>
        </p:nvSpPr>
        <p:spPr/>
        <p:txBody>
          <a:bodyPr/>
          <a:lstStyle/>
          <a:p>
            <a:fld id="{9C2EF98E-B6FF-4B4C-B348-1EB5D4EBDBF3}" type="slidenum">
              <a:rPr lang="en-US" smtClean="0"/>
              <a:t>45</a:t>
            </a:fld>
            <a:endParaRPr lang="en-US"/>
          </a:p>
        </p:txBody>
      </p:sp>
    </p:spTree>
    <p:extLst>
      <p:ext uri="{BB962C8B-B14F-4D97-AF65-F5344CB8AC3E}">
        <p14:creationId xmlns:p14="http://schemas.microsoft.com/office/powerpoint/2010/main" val="31278343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01A87-4910-7C5C-D366-582D0099DD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21ABC3-633C-C07A-97B6-667476E606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9C6601-9DC4-0513-5189-4664FC67F2C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C4CC53C-9319-F716-4258-F3C91CB0E4C9}"/>
              </a:ext>
            </a:extLst>
          </p:cNvPr>
          <p:cNvSpPr>
            <a:spLocks noGrp="1"/>
          </p:cNvSpPr>
          <p:nvPr>
            <p:ph type="sldNum" sz="quarter" idx="5"/>
          </p:nvPr>
        </p:nvSpPr>
        <p:spPr/>
        <p:txBody>
          <a:bodyPr/>
          <a:lstStyle/>
          <a:p>
            <a:fld id="{9C2EF98E-B6FF-4B4C-B348-1EB5D4EBDBF3}" type="slidenum">
              <a:rPr lang="en-US" smtClean="0"/>
              <a:t>46</a:t>
            </a:fld>
            <a:endParaRPr lang="en-US"/>
          </a:p>
        </p:txBody>
      </p:sp>
    </p:spTree>
    <p:extLst>
      <p:ext uri="{BB962C8B-B14F-4D97-AF65-F5344CB8AC3E}">
        <p14:creationId xmlns:p14="http://schemas.microsoft.com/office/powerpoint/2010/main" val="12676337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077F42-EC5D-2DE3-6C0B-37D54F6BB6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23E04E-3B90-592B-2350-9204AD00B5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8F851-3715-50D2-5F49-7998F5413356}"/>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88C191E-7C19-6696-CFC3-2ACC5037A1C6}"/>
              </a:ext>
            </a:extLst>
          </p:cNvPr>
          <p:cNvSpPr>
            <a:spLocks noGrp="1"/>
          </p:cNvSpPr>
          <p:nvPr>
            <p:ph type="sldNum" sz="quarter" idx="5"/>
          </p:nvPr>
        </p:nvSpPr>
        <p:spPr/>
        <p:txBody>
          <a:bodyPr/>
          <a:lstStyle/>
          <a:p>
            <a:fld id="{9C2EF98E-B6FF-4B4C-B348-1EB5D4EBDBF3}" type="slidenum">
              <a:rPr lang="en-US" smtClean="0"/>
              <a:t>47</a:t>
            </a:fld>
            <a:endParaRPr lang="en-US"/>
          </a:p>
        </p:txBody>
      </p:sp>
    </p:spTree>
    <p:extLst>
      <p:ext uri="{BB962C8B-B14F-4D97-AF65-F5344CB8AC3E}">
        <p14:creationId xmlns:p14="http://schemas.microsoft.com/office/powerpoint/2010/main" val="39676966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CABB32-A1BF-8DA4-18F3-088D33C610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72745E-C568-76BA-ABED-5322423526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F83D47-D6D0-CF3D-95AE-E4A3382F3CB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6520D19-1E1F-FD0F-F533-CB729EBDF4A5}"/>
              </a:ext>
            </a:extLst>
          </p:cNvPr>
          <p:cNvSpPr>
            <a:spLocks noGrp="1"/>
          </p:cNvSpPr>
          <p:nvPr>
            <p:ph type="sldNum" sz="quarter" idx="5"/>
          </p:nvPr>
        </p:nvSpPr>
        <p:spPr/>
        <p:txBody>
          <a:bodyPr/>
          <a:lstStyle/>
          <a:p>
            <a:fld id="{9C2EF98E-B6FF-4B4C-B348-1EB5D4EBDBF3}" type="slidenum">
              <a:rPr lang="en-US" smtClean="0"/>
              <a:t>48</a:t>
            </a:fld>
            <a:endParaRPr lang="en-US"/>
          </a:p>
        </p:txBody>
      </p:sp>
    </p:spTree>
    <p:extLst>
      <p:ext uri="{BB962C8B-B14F-4D97-AF65-F5344CB8AC3E}">
        <p14:creationId xmlns:p14="http://schemas.microsoft.com/office/powerpoint/2010/main" val="128836922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A5267-9406-3119-7CBC-514F1219AA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006A9E-C5F6-663B-5C66-165BC69779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F8811A-5F52-E543-9E7C-AB2A813683F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62D92CE-C6F9-1B6E-F5A8-8A6BAA388C11}"/>
              </a:ext>
            </a:extLst>
          </p:cNvPr>
          <p:cNvSpPr>
            <a:spLocks noGrp="1"/>
          </p:cNvSpPr>
          <p:nvPr>
            <p:ph type="sldNum" sz="quarter" idx="5"/>
          </p:nvPr>
        </p:nvSpPr>
        <p:spPr/>
        <p:txBody>
          <a:bodyPr/>
          <a:lstStyle/>
          <a:p>
            <a:fld id="{9C2EF98E-B6FF-4B4C-B348-1EB5D4EBDBF3}" type="slidenum">
              <a:rPr lang="en-US" smtClean="0"/>
              <a:t>49</a:t>
            </a:fld>
            <a:endParaRPr lang="en-US"/>
          </a:p>
        </p:txBody>
      </p:sp>
    </p:spTree>
    <p:extLst>
      <p:ext uri="{BB962C8B-B14F-4D97-AF65-F5344CB8AC3E}">
        <p14:creationId xmlns:p14="http://schemas.microsoft.com/office/powerpoint/2010/main" val="88977204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06533F-2861-81D3-EE6E-A260DCE400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3B0B04-BFCF-C05C-2154-33C9F70B04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4969EA-B472-F51E-6C0C-181F261C7503}"/>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2C0CECB-BF0F-C486-E581-68C81D1A7D29}"/>
              </a:ext>
            </a:extLst>
          </p:cNvPr>
          <p:cNvSpPr>
            <a:spLocks noGrp="1"/>
          </p:cNvSpPr>
          <p:nvPr>
            <p:ph type="sldNum" sz="quarter" idx="5"/>
          </p:nvPr>
        </p:nvSpPr>
        <p:spPr/>
        <p:txBody>
          <a:bodyPr/>
          <a:lstStyle/>
          <a:p>
            <a:fld id="{9C2EF98E-B6FF-4B4C-B348-1EB5D4EBDBF3}" type="slidenum">
              <a:rPr lang="en-US" smtClean="0"/>
              <a:t>50</a:t>
            </a:fld>
            <a:endParaRPr lang="en-US"/>
          </a:p>
        </p:txBody>
      </p:sp>
    </p:spTree>
    <p:extLst>
      <p:ext uri="{BB962C8B-B14F-4D97-AF65-F5344CB8AC3E}">
        <p14:creationId xmlns:p14="http://schemas.microsoft.com/office/powerpoint/2010/main" val="8059008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843C98-F4F8-E2BB-9EE6-3FBC58F660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940951-5C9F-0CD4-0FF7-9DB8464678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FC4078-4B3B-F903-011F-7E5090434C8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A6AB664-AFD3-EB88-14B9-DD6E48037269}"/>
              </a:ext>
            </a:extLst>
          </p:cNvPr>
          <p:cNvSpPr>
            <a:spLocks noGrp="1"/>
          </p:cNvSpPr>
          <p:nvPr>
            <p:ph type="sldNum" sz="quarter" idx="5"/>
          </p:nvPr>
        </p:nvSpPr>
        <p:spPr/>
        <p:txBody>
          <a:bodyPr/>
          <a:lstStyle/>
          <a:p>
            <a:fld id="{652F1279-6CE4-4169-83D3-4483097B6907}" type="slidenum">
              <a:rPr lang="en-US" smtClean="0"/>
              <a:t>6</a:t>
            </a:fld>
            <a:endParaRPr lang="en-US"/>
          </a:p>
        </p:txBody>
      </p:sp>
    </p:spTree>
    <p:extLst>
      <p:ext uri="{BB962C8B-B14F-4D97-AF65-F5344CB8AC3E}">
        <p14:creationId xmlns:p14="http://schemas.microsoft.com/office/powerpoint/2010/main" val="361029130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F44D57-4E29-E3AF-21C2-F5EF4DA4BD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C50809-903F-58E7-00DF-524ABDAF26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98D99F-67CC-1C7A-E80A-35366F302B4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9254713-03BD-7A87-6D19-BAE1B20462FF}"/>
              </a:ext>
            </a:extLst>
          </p:cNvPr>
          <p:cNvSpPr>
            <a:spLocks noGrp="1"/>
          </p:cNvSpPr>
          <p:nvPr>
            <p:ph type="sldNum" sz="quarter" idx="5"/>
          </p:nvPr>
        </p:nvSpPr>
        <p:spPr/>
        <p:txBody>
          <a:bodyPr/>
          <a:lstStyle/>
          <a:p>
            <a:fld id="{9C2EF98E-B6FF-4B4C-B348-1EB5D4EBDBF3}" type="slidenum">
              <a:rPr lang="en-US" smtClean="0"/>
              <a:t>51</a:t>
            </a:fld>
            <a:endParaRPr lang="en-US"/>
          </a:p>
        </p:txBody>
      </p:sp>
    </p:spTree>
    <p:extLst>
      <p:ext uri="{BB962C8B-B14F-4D97-AF65-F5344CB8AC3E}">
        <p14:creationId xmlns:p14="http://schemas.microsoft.com/office/powerpoint/2010/main" val="393069780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76A9DF-0327-99D7-590B-CFB860F1E3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97364B-9F1D-2A9C-E776-2C272D15E6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730E35-3EC6-9E6C-9B3E-D34101C76B0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33C2B2C-FAD8-7F3E-F917-9262F56A0D6A}"/>
              </a:ext>
            </a:extLst>
          </p:cNvPr>
          <p:cNvSpPr>
            <a:spLocks noGrp="1"/>
          </p:cNvSpPr>
          <p:nvPr>
            <p:ph type="sldNum" sz="quarter" idx="5"/>
          </p:nvPr>
        </p:nvSpPr>
        <p:spPr/>
        <p:txBody>
          <a:bodyPr/>
          <a:lstStyle/>
          <a:p>
            <a:fld id="{9C2EF98E-B6FF-4B4C-B348-1EB5D4EBDBF3}" type="slidenum">
              <a:rPr lang="en-US" smtClean="0"/>
              <a:t>52</a:t>
            </a:fld>
            <a:endParaRPr lang="en-US"/>
          </a:p>
        </p:txBody>
      </p:sp>
    </p:spTree>
    <p:extLst>
      <p:ext uri="{BB962C8B-B14F-4D97-AF65-F5344CB8AC3E}">
        <p14:creationId xmlns:p14="http://schemas.microsoft.com/office/powerpoint/2010/main" val="238059522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2E4854-A01A-CB4D-51D9-90D514264E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32A307-6DC1-0BA4-D192-39325AC367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3AB570-2B4B-2B92-8B00-A7BE9CFAF91B}"/>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BDE678B-CAF1-2E1D-F5E3-397B565D554F}"/>
              </a:ext>
            </a:extLst>
          </p:cNvPr>
          <p:cNvSpPr>
            <a:spLocks noGrp="1"/>
          </p:cNvSpPr>
          <p:nvPr>
            <p:ph type="sldNum" sz="quarter" idx="5"/>
          </p:nvPr>
        </p:nvSpPr>
        <p:spPr/>
        <p:txBody>
          <a:bodyPr/>
          <a:lstStyle/>
          <a:p>
            <a:fld id="{9C2EF98E-B6FF-4B4C-B348-1EB5D4EBDBF3}" type="slidenum">
              <a:rPr lang="en-US" smtClean="0"/>
              <a:t>53</a:t>
            </a:fld>
            <a:endParaRPr lang="en-US"/>
          </a:p>
        </p:txBody>
      </p:sp>
    </p:spTree>
    <p:extLst>
      <p:ext uri="{BB962C8B-B14F-4D97-AF65-F5344CB8AC3E}">
        <p14:creationId xmlns:p14="http://schemas.microsoft.com/office/powerpoint/2010/main" val="338053586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777982-61F1-989E-A0AA-0C7541EFBE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F46B3B-A91E-5D7C-24D3-585812924C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0D2D75-1A35-169C-1BAA-EFF52D3AE44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BB3A37C-ECEE-4A8D-F0A6-6AF74F27393D}"/>
              </a:ext>
            </a:extLst>
          </p:cNvPr>
          <p:cNvSpPr>
            <a:spLocks noGrp="1"/>
          </p:cNvSpPr>
          <p:nvPr>
            <p:ph type="sldNum" sz="quarter" idx="5"/>
          </p:nvPr>
        </p:nvSpPr>
        <p:spPr/>
        <p:txBody>
          <a:bodyPr/>
          <a:lstStyle/>
          <a:p>
            <a:fld id="{9C2EF98E-B6FF-4B4C-B348-1EB5D4EBDBF3}" type="slidenum">
              <a:rPr lang="en-US" smtClean="0"/>
              <a:t>54</a:t>
            </a:fld>
            <a:endParaRPr lang="en-US"/>
          </a:p>
        </p:txBody>
      </p:sp>
    </p:spTree>
    <p:extLst>
      <p:ext uri="{BB962C8B-B14F-4D97-AF65-F5344CB8AC3E}">
        <p14:creationId xmlns:p14="http://schemas.microsoft.com/office/powerpoint/2010/main" val="216397597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7F922E-FF93-E13D-2882-1A1A4DE273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733BDB-3B19-6DD4-553B-D0AC95095C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087072-8DB4-DF2A-3F10-79E977B3684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25F1A42-C003-EFBE-D11B-0EDCBDB915A6}"/>
              </a:ext>
            </a:extLst>
          </p:cNvPr>
          <p:cNvSpPr>
            <a:spLocks noGrp="1"/>
          </p:cNvSpPr>
          <p:nvPr>
            <p:ph type="sldNum" sz="quarter" idx="5"/>
          </p:nvPr>
        </p:nvSpPr>
        <p:spPr/>
        <p:txBody>
          <a:bodyPr/>
          <a:lstStyle/>
          <a:p>
            <a:fld id="{9C2EF98E-B6FF-4B4C-B348-1EB5D4EBDBF3}" type="slidenum">
              <a:rPr lang="en-US" smtClean="0"/>
              <a:t>55</a:t>
            </a:fld>
            <a:endParaRPr lang="en-US"/>
          </a:p>
        </p:txBody>
      </p:sp>
    </p:spTree>
    <p:extLst>
      <p:ext uri="{BB962C8B-B14F-4D97-AF65-F5344CB8AC3E}">
        <p14:creationId xmlns:p14="http://schemas.microsoft.com/office/powerpoint/2010/main" val="187444943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7EA3CF-D23E-4F6D-214A-D3827AD714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A8E662-235A-D9ED-8603-D6FF1263D9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F40460-D313-CF63-4AD8-1529F97AB349}"/>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2CF075B-7289-46C1-5A53-8F4CBB481C0B}"/>
              </a:ext>
            </a:extLst>
          </p:cNvPr>
          <p:cNvSpPr>
            <a:spLocks noGrp="1"/>
          </p:cNvSpPr>
          <p:nvPr>
            <p:ph type="sldNum" sz="quarter" idx="5"/>
          </p:nvPr>
        </p:nvSpPr>
        <p:spPr/>
        <p:txBody>
          <a:bodyPr/>
          <a:lstStyle/>
          <a:p>
            <a:fld id="{9C2EF98E-B6FF-4B4C-B348-1EB5D4EBDBF3}" type="slidenum">
              <a:rPr lang="en-US" smtClean="0"/>
              <a:t>56</a:t>
            </a:fld>
            <a:endParaRPr lang="en-US"/>
          </a:p>
        </p:txBody>
      </p:sp>
    </p:spTree>
    <p:extLst>
      <p:ext uri="{BB962C8B-B14F-4D97-AF65-F5344CB8AC3E}">
        <p14:creationId xmlns:p14="http://schemas.microsoft.com/office/powerpoint/2010/main" val="24611966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83F5B-BA6B-28F3-2396-F38784620B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2E1E29-3A26-6CAE-EFBC-E04A207C01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621D81-2E27-5B4F-D39D-EA53EDD539F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0837AE4-1C93-8A29-52AC-C1F99219E61C}"/>
              </a:ext>
            </a:extLst>
          </p:cNvPr>
          <p:cNvSpPr>
            <a:spLocks noGrp="1"/>
          </p:cNvSpPr>
          <p:nvPr>
            <p:ph type="sldNum" sz="quarter" idx="5"/>
          </p:nvPr>
        </p:nvSpPr>
        <p:spPr/>
        <p:txBody>
          <a:bodyPr/>
          <a:lstStyle/>
          <a:p>
            <a:fld id="{9C2EF98E-B6FF-4B4C-B348-1EB5D4EBDBF3}" type="slidenum">
              <a:rPr lang="en-US" smtClean="0"/>
              <a:t>57</a:t>
            </a:fld>
            <a:endParaRPr lang="en-US"/>
          </a:p>
        </p:txBody>
      </p:sp>
    </p:spTree>
    <p:extLst>
      <p:ext uri="{BB962C8B-B14F-4D97-AF65-F5344CB8AC3E}">
        <p14:creationId xmlns:p14="http://schemas.microsoft.com/office/powerpoint/2010/main" val="405019316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777D00-3F09-1609-1A36-927ACE13AB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A0E5EA-E7C0-22DD-040B-0781BD7790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E687033-2699-0430-0136-008DCF9CB09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F52EE78-7CEF-2BEC-27CC-5F77809EC957}"/>
              </a:ext>
            </a:extLst>
          </p:cNvPr>
          <p:cNvSpPr>
            <a:spLocks noGrp="1"/>
          </p:cNvSpPr>
          <p:nvPr>
            <p:ph type="sldNum" sz="quarter" idx="5"/>
          </p:nvPr>
        </p:nvSpPr>
        <p:spPr/>
        <p:txBody>
          <a:bodyPr/>
          <a:lstStyle/>
          <a:p>
            <a:fld id="{9C2EF98E-B6FF-4B4C-B348-1EB5D4EBDBF3}" type="slidenum">
              <a:rPr lang="en-US" smtClean="0"/>
              <a:t>58</a:t>
            </a:fld>
            <a:endParaRPr lang="en-US"/>
          </a:p>
        </p:txBody>
      </p:sp>
    </p:spTree>
    <p:extLst>
      <p:ext uri="{BB962C8B-B14F-4D97-AF65-F5344CB8AC3E}">
        <p14:creationId xmlns:p14="http://schemas.microsoft.com/office/powerpoint/2010/main" val="27107783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E5D67E-46F4-130A-6683-DDDDE68DBD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599CBA-8BCD-E243-C141-2DA2DD5A22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49198B-2735-50F0-B277-FCB02B4B5B51}"/>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519664C-E936-B1CA-59F3-711931658D79}"/>
              </a:ext>
            </a:extLst>
          </p:cNvPr>
          <p:cNvSpPr>
            <a:spLocks noGrp="1"/>
          </p:cNvSpPr>
          <p:nvPr>
            <p:ph type="sldNum" sz="quarter" idx="5"/>
          </p:nvPr>
        </p:nvSpPr>
        <p:spPr/>
        <p:txBody>
          <a:bodyPr/>
          <a:lstStyle/>
          <a:p>
            <a:fld id="{9C2EF98E-B6FF-4B4C-B348-1EB5D4EBDBF3}" type="slidenum">
              <a:rPr lang="en-US" smtClean="0"/>
              <a:t>59</a:t>
            </a:fld>
            <a:endParaRPr lang="en-US"/>
          </a:p>
        </p:txBody>
      </p:sp>
    </p:spTree>
    <p:extLst>
      <p:ext uri="{BB962C8B-B14F-4D97-AF65-F5344CB8AC3E}">
        <p14:creationId xmlns:p14="http://schemas.microsoft.com/office/powerpoint/2010/main" val="7583164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7D3631-850E-B031-48EC-0796E852E0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B50CAC-90F1-1D40-A241-38F2AC2D7B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AC8DA3-E389-25D4-969F-9222B9D494D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AC5962E-FF9F-91B7-F49C-A313FA075EBF}"/>
              </a:ext>
            </a:extLst>
          </p:cNvPr>
          <p:cNvSpPr>
            <a:spLocks noGrp="1"/>
          </p:cNvSpPr>
          <p:nvPr>
            <p:ph type="sldNum" sz="quarter" idx="5"/>
          </p:nvPr>
        </p:nvSpPr>
        <p:spPr/>
        <p:txBody>
          <a:bodyPr/>
          <a:lstStyle/>
          <a:p>
            <a:fld id="{9C2EF98E-B6FF-4B4C-B348-1EB5D4EBDBF3}" type="slidenum">
              <a:rPr lang="en-US" smtClean="0"/>
              <a:t>60</a:t>
            </a:fld>
            <a:endParaRPr lang="en-US"/>
          </a:p>
        </p:txBody>
      </p:sp>
    </p:spTree>
    <p:extLst>
      <p:ext uri="{BB962C8B-B14F-4D97-AF65-F5344CB8AC3E}">
        <p14:creationId xmlns:p14="http://schemas.microsoft.com/office/powerpoint/2010/main" val="11427169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357AF6-3780-6010-60D6-9AC13FCE3B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3093D6-A532-A306-2E1D-4DC88B91DF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395F5F-09E4-DE31-E4A9-F15CA657C5ED}"/>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269372D-060C-3807-CCF6-598D4A0F1B68}"/>
              </a:ext>
            </a:extLst>
          </p:cNvPr>
          <p:cNvSpPr>
            <a:spLocks noGrp="1"/>
          </p:cNvSpPr>
          <p:nvPr>
            <p:ph type="sldNum" sz="quarter" idx="5"/>
          </p:nvPr>
        </p:nvSpPr>
        <p:spPr/>
        <p:txBody>
          <a:bodyPr/>
          <a:lstStyle/>
          <a:p>
            <a:fld id="{9C2EF98E-B6FF-4B4C-B348-1EB5D4EBDBF3}" type="slidenum">
              <a:rPr lang="en-US" smtClean="0"/>
              <a:t>7</a:t>
            </a:fld>
            <a:endParaRPr lang="en-US"/>
          </a:p>
        </p:txBody>
      </p:sp>
    </p:spTree>
    <p:extLst>
      <p:ext uri="{BB962C8B-B14F-4D97-AF65-F5344CB8AC3E}">
        <p14:creationId xmlns:p14="http://schemas.microsoft.com/office/powerpoint/2010/main" val="280251383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25647A-A8C5-C261-FBE9-909C1F9051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5E59FF-5CC1-1F17-73DF-87176AA4E3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D7C0D4-98FF-1AB5-3950-83986E91FCA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F136628-CB31-69DA-73C9-EAFD142C116A}"/>
              </a:ext>
            </a:extLst>
          </p:cNvPr>
          <p:cNvSpPr>
            <a:spLocks noGrp="1"/>
          </p:cNvSpPr>
          <p:nvPr>
            <p:ph type="sldNum" sz="quarter" idx="5"/>
          </p:nvPr>
        </p:nvSpPr>
        <p:spPr/>
        <p:txBody>
          <a:bodyPr/>
          <a:lstStyle/>
          <a:p>
            <a:fld id="{9C2EF98E-B6FF-4B4C-B348-1EB5D4EBDBF3}" type="slidenum">
              <a:rPr lang="en-US" smtClean="0"/>
              <a:t>61</a:t>
            </a:fld>
            <a:endParaRPr lang="en-US"/>
          </a:p>
        </p:txBody>
      </p:sp>
    </p:spTree>
    <p:extLst>
      <p:ext uri="{BB962C8B-B14F-4D97-AF65-F5344CB8AC3E}">
        <p14:creationId xmlns:p14="http://schemas.microsoft.com/office/powerpoint/2010/main" val="52339905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5ACF9F-F003-1EF1-C048-737CCF5D63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E6BDB1-ACCB-99DB-C364-BB742BBD4E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4D8FB9-E7A6-D2E7-D0DF-AA17A2B0A23F}"/>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FAFB0E2-ECA4-DC8F-A795-AD15BBAD75DA}"/>
              </a:ext>
            </a:extLst>
          </p:cNvPr>
          <p:cNvSpPr>
            <a:spLocks noGrp="1"/>
          </p:cNvSpPr>
          <p:nvPr>
            <p:ph type="sldNum" sz="quarter" idx="5"/>
          </p:nvPr>
        </p:nvSpPr>
        <p:spPr/>
        <p:txBody>
          <a:bodyPr/>
          <a:lstStyle/>
          <a:p>
            <a:fld id="{9C2EF98E-B6FF-4B4C-B348-1EB5D4EBDBF3}" type="slidenum">
              <a:rPr lang="en-US" smtClean="0"/>
              <a:t>62</a:t>
            </a:fld>
            <a:endParaRPr lang="en-US"/>
          </a:p>
        </p:txBody>
      </p:sp>
    </p:spTree>
    <p:extLst>
      <p:ext uri="{BB962C8B-B14F-4D97-AF65-F5344CB8AC3E}">
        <p14:creationId xmlns:p14="http://schemas.microsoft.com/office/powerpoint/2010/main" val="136037154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439F55-5F97-00A0-0CE6-10912A07A8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33C28B-C113-4993-2210-CD9FC90192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0DACF1-1D70-3ADC-0F28-12FC2D98EF9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9283C59-3071-6E04-7AB1-CDDFA597A143}"/>
              </a:ext>
            </a:extLst>
          </p:cNvPr>
          <p:cNvSpPr>
            <a:spLocks noGrp="1"/>
          </p:cNvSpPr>
          <p:nvPr>
            <p:ph type="sldNum" sz="quarter" idx="5"/>
          </p:nvPr>
        </p:nvSpPr>
        <p:spPr/>
        <p:txBody>
          <a:bodyPr/>
          <a:lstStyle/>
          <a:p>
            <a:fld id="{9C2EF98E-B6FF-4B4C-B348-1EB5D4EBDBF3}" type="slidenum">
              <a:rPr lang="en-US" smtClean="0"/>
              <a:t>63</a:t>
            </a:fld>
            <a:endParaRPr lang="en-US"/>
          </a:p>
        </p:txBody>
      </p:sp>
    </p:spTree>
    <p:extLst>
      <p:ext uri="{BB962C8B-B14F-4D97-AF65-F5344CB8AC3E}">
        <p14:creationId xmlns:p14="http://schemas.microsoft.com/office/powerpoint/2010/main" val="75110044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a:t>
            </a:r>
            <a:r>
              <a:rPr lang="ar-SA" sz="1200" b="1" kern="1200">
                <a:solidFill>
                  <a:schemeClr val="tx1"/>
                </a:solidFill>
                <a:effectLst/>
                <a:latin typeface="+mn-lt"/>
                <a:ea typeface="+mn-ea"/>
                <a:cs typeface="+mn-cs"/>
              </a:rPr>
              <a:t>تدريبية)</a:t>
            </a:r>
            <a:endParaRPr lang="en-US" sz="1200" kern="1200">
              <a:solidFill>
                <a:schemeClr val="tx1"/>
              </a:solidFill>
              <a:effectLst/>
              <a:latin typeface="+mn-lt"/>
              <a:ea typeface="+mn-ea"/>
              <a:cs typeface="+mn-cs"/>
            </a:endParaRPr>
          </a:p>
        </p:txBody>
      </p:sp>
    </p:spTree>
    <p:extLst>
      <p:ext uri="{BB962C8B-B14F-4D97-AF65-F5344CB8AC3E}">
        <p14:creationId xmlns:p14="http://schemas.microsoft.com/office/powerpoint/2010/main" val="28798229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6FF293-E9DF-073B-6DFF-3A6F01DAEE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01B68D-0A4A-4D17-DC1B-0BD6B2BE67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1D2E60-A65D-2716-9DD8-B499192619D6}"/>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B729943-022C-CBAB-3B24-0A63426C87E7}"/>
              </a:ext>
            </a:extLst>
          </p:cNvPr>
          <p:cNvSpPr>
            <a:spLocks noGrp="1"/>
          </p:cNvSpPr>
          <p:nvPr>
            <p:ph type="sldNum" sz="quarter" idx="5"/>
          </p:nvPr>
        </p:nvSpPr>
        <p:spPr/>
        <p:txBody>
          <a:bodyPr/>
          <a:lstStyle/>
          <a:p>
            <a:fld id="{9C2EF98E-B6FF-4B4C-B348-1EB5D4EBDBF3}" type="slidenum">
              <a:rPr lang="en-US" smtClean="0"/>
              <a:t>8</a:t>
            </a:fld>
            <a:endParaRPr lang="en-US"/>
          </a:p>
        </p:txBody>
      </p:sp>
    </p:spTree>
    <p:extLst>
      <p:ext uri="{BB962C8B-B14F-4D97-AF65-F5344CB8AC3E}">
        <p14:creationId xmlns:p14="http://schemas.microsoft.com/office/powerpoint/2010/main" val="18035009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7CFBED-978D-962E-29ED-E318738F5A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DCC5F8-F008-2310-9607-5D8F1B594D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73F2F0-DB39-531F-BFE0-462BB5095D8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FACE536-2684-E730-A1D9-9E465E906CE8}"/>
              </a:ext>
            </a:extLst>
          </p:cNvPr>
          <p:cNvSpPr>
            <a:spLocks noGrp="1"/>
          </p:cNvSpPr>
          <p:nvPr>
            <p:ph type="sldNum" sz="quarter" idx="5"/>
          </p:nvPr>
        </p:nvSpPr>
        <p:spPr/>
        <p:txBody>
          <a:bodyPr/>
          <a:lstStyle/>
          <a:p>
            <a:fld id="{9C2EF98E-B6FF-4B4C-B348-1EB5D4EBDBF3}" type="slidenum">
              <a:rPr lang="en-US" smtClean="0"/>
              <a:t>9</a:t>
            </a:fld>
            <a:endParaRPr lang="en-US"/>
          </a:p>
        </p:txBody>
      </p:sp>
    </p:spTree>
    <p:extLst>
      <p:ext uri="{BB962C8B-B14F-4D97-AF65-F5344CB8AC3E}">
        <p14:creationId xmlns:p14="http://schemas.microsoft.com/office/powerpoint/2010/main" val="14204614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817996-CA03-34BA-E60C-E0955D9191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D76B83-23EB-33A9-F4FF-DBA8761A83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8F2AC0-5C7B-B2E5-2101-D1B2B1A2937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6F9F84A-B9BC-3A96-6EEB-976C5BFF583D}"/>
              </a:ext>
            </a:extLst>
          </p:cNvPr>
          <p:cNvSpPr>
            <a:spLocks noGrp="1"/>
          </p:cNvSpPr>
          <p:nvPr>
            <p:ph type="sldNum" sz="quarter" idx="5"/>
          </p:nvPr>
        </p:nvSpPr>
        <p:spPr/>
        <p:txBody>
          <a:bodyPr/>
          <a:lstStyle/>
          <a:p>
            <a:fld id="{9C2EF98E-B6FF-4B4C-B348-1EB5D4EBDBF3}" type="slidenum">
              <a:rPr lang="en-US" smtClean="0"/>
              <a:t>10</a:t>
            </a:fld>
            <a:endParaRPr lang="en-US"/>
          </a:p>
        </p:txBody>
      </p:sp>
    </p:spTree>
    <p:extLst>
      <p:ext uri="{BB962C8B-B14F-4D97-AF65-F5344CB8AC3E}">
        <p14:creationId xmlns:p14="http://schemas.microsoft.com/office/powerpoint/2010/main" val="6757236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93242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70D1FA-C46A-3990-BBB2-F60845D2CEA4}"/>
              </a:ext>
            </a:extLst>
          </p:cNvPr>
          <p:cNvSpPr/>
          <p:nvPr userDrawn="1"/>
        </p:nvSpPr>
        <p:spPr>
          <a:xfrm>
            <a:off x="94407" y="6448691"/>
            <a:ext cx="648072" cy="552450"/>
          </a:xfrm>
          <a:prstGeom prst="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1043056" rtl="1" eaLnBrk="1" latinLnBrk="0" hangingPunct="1"/>
            <a:endParaRPr lang="en-SA" b="0" i="0" dirty="0">
              <a:latin typeface="GE Dinar Two" panose="020A0503020102020204" pitchFamily="18" charset="-78"/>
            </a:endParaRPr>
          </a:p>
        </p:txBody>
      </p:sp>
      <p:sp>
        <p:nvSpPr>
          <p:cNvPr id="5" name="Slide Number Placeholder 5">
            <a:extLst>
              <a:ext uri="{FF2B5EF4-FFF2-40B4-BE49-F238E27FC236}">
                <a16:creationId xmlns:a16="http://schemas.microsoft.com/office/drawing/2014/main" id="{79F970E8-679A-A2C1-3B6C-9959A71CD127}"/>
              </a:ext>
            </a:extLst>
          </p:cNvPr>
          <p:cNvSpPr txBox="1">
            <a:spLocks/>
          </p:cNvSpPr>
          <p:nvPr userDrawn="1"/>
        </p:nvSpPr>
        <p:spPr>
          <a:xfrm flipH="1">
            <a:off x="0" y="6524097"/>
            <a:ext cx="836886" cy="401637"/>
          </a:xfrm>
          <a:prstGeom prst="rect">
            <a:avLst/>
          </a:prstGeom>
        </p:spPr>
        <p:txBody>
          <a:bodyPr vert="horz" lIns="91440" tIns="45720" rIns="91440" bIns="45720" rtlCol="0" anchor="ctr"/>
          <a:lstStyle>
            <a:defPPr>
              <a:defRPr lang="en-US"/>
            </a:defPPr>
            <a:lvl1pPr marL="0" algn="r" defTabSz="1043056" rtl="0" eaLnBrk="1" latinLnBrk="0" hangingPunct="1">
              <a:defRPr sz="12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algn="ctr"/>
            <a:fld id="{B1D33054-687B-B342-A45C-FF217C851E55}" type="slidenum">
              <a:rPr lang="en-SA" sz="1600" b="0" i="0" smtClean="0">
                <a:solidFill>
                  <a:schemeClr val="bg1"/>
                </a:solidFill>
                <a:latin typeface="DIN Next LT Arabic" panose="020B0503020203050203" pitchFamily="34" charset="-78"/>
                <a:cs typeface="DIN Next LT Arabic" panose="020B0503020203050203" pitchFamily="34" charset="-78"/>
              </a:rPr>
              <a:pPr algn="ctr"/>
              <a:t>‹#›</a:t>
            </a:fld>
            <a:endParaRPr lang="en-SA" sz="1600" b="0" i="0" dirty="0">
              <a:solidFill>
                <a:schemeClr val="bg1"/>
              </a:solidFill>
              <a:latin typeface="DIN Next LT Arabic" panose="020B0503020203050203" pitchFamily="34" charset="-78"/>
              <a:cs typeface="DIN Next LT Arabic" panose="020B0503020203050203" pitchFamily="34" charset="-78"/>
            </a:endParaRPr>
          </a:p>
        </p:txBody>
      </p:sp>
      <p:grpSp>
        <p:nvGrpSpPr>
          <p:cNvPr id="23" name="Group 22">
            <a:extLst>
              <a:ext uri="{FF2B5EF4-FFF2-40B4-BE49-F238E27FC236}">
                <a16:creationId xmlns:a16="http://schemas.microsoft.com/office/drawing/2014/main" id="{DEA4F793-E983-698C-6B61-CBD476E08FD5}"/>
              </a:ext>
            </a:extLst>
          </p:cNvPr>
          <p:cNvGrpSpPr/>
          <p:nvPr userDrawn="1"/>
        </p:nvGrpSpPr>
        <p:grpSpPr>
          <a:xfrm>
            <a:off x="0" y="0"/>
            <a:ext cx="12192000" cy="711204"/>
            <a:chOff x="0" y="1125454"/>
            <a:chExt cx="12192000" cy="914400"/>
          </a:xfrm>
        </p:grpSpPr>
        <p:sp>
          <p:nvSpPr>
            <p:cNvPr id="18" name="Freeform: Shape 17">
              <a:extLst>
                <a:ext uri="{FF2B5EF4-FFF2-40B4-BE49-F238E27FC236}">
                  <a16:creationId xmlns:a16="http://schemas.microsoft.com/office/drawing/2014/main" id="{171BDCA6-79B6-43D7-4A9D-6A28ED3C886D}"/>
                </a:ext>
              </a:extLst>
            </p:cNvPr>
            <p:cNvSpPr/>
            <p:nvPr/>
          </p:nvSpPr>
          <p:spPr>
            <a:xfrm>
              <a:off x="0" y="1125454"/>
              <a:ext cx="12191999" cy="873160"/>
            </a:xfrm>
            <a:custGeom>
              <a:avLst/>
              <a:gdLst>
                <a:gd name="connsiteX0" fmla="*/ 0 w 12191999"/>
                <a:gd name="connsiteY0" fmla="*/ 0 h 873160"/>
                <a:gd name="connsiteX1" fmla="*/ 12191999 w 12191999"/>
                <a:gd name="connsiteY1" fmla="*/ 0 h 873160"/>
                <a:gd name="connsiteX2" fmla="*/ 12191999 w 12191999"/>
                <a:gd name="connsiteY2" fmla="*/ 873160 h 873160"/>
                <a:gd name="connsiteX3" fmla="*/ 0 w 12191999"/>
                <a:gd name="connsiteY3" fmla="*/ 873160 h 873160"/>
                <a:gd name="connsiteX4" fmla="*/ 0 w 12191999"/>
                <a:gd name="connsiteY4" fmla="*/ 0 h 873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873160">
                  <a:moveTo>
                    <a:pt x="0" y="0"/>
                  </a:moveTo>
                  <a:lnTo>
                    <a:pt x="12191999" y="0"/>
                  </a:lnTo>
                  <a:lnTo>
                    <a:pt x="12191999" y="873160"/>
                  </a:lnTo>
                  <a:lnTo>
                    <a:pt x="0" y="873160"/>
                  </a:lnTo>
                  <a:lnTo>
                    <a:pt x="0" y="0"/>
                  </a:lnTo>
                  <a:close/>
                </a:path>
              </a:pathLst>
            </a:custGeom>
            <a:solidFill>
              <a:srgbClr val="16848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Shape 8">
              <a:extLst>
                <a:ext uri="{FF2B5EF4-FFF2-40B4-BE49-F238E27FC236}">
                  <a16:creationId xmlns:a16="http://schemas.microsoft.com/office/drawing/2014/main" id="{8E197AAC-ED12-1D1C-DE8C-6A20DD67FE8C}"/>
                </a:ext>
              </a:extLst>
            </p:cNvPr>
            <p:cNvSpPr/>
            <p:nvPr/>
          </p:nvSpPr>
          <p:spPr>
            <a:xfrm>
              <a:off x="0" y="1789512"/>
              <a:ext cx="12192000" cy="250342"/>
            </a:xfrm>
            <a:custGeom>
              <a:avLst/>
              <a:gdLst>
                <a:gd name="connsiteX0" fmla="*/ 0 w 12192000"/>
                <a:gd name="connsiteY0" fmla="*/ 0 h 250342"/>
                <a:gd name="connsiteX1" fmla="*/ 12192000 w 12192000"/>
                <a:gd name="connsiteY1" fmla="*/ 0 h 250342"/>
                <a:gd name="connsiteX2" fmla="*/ 12192000 w 12192000"/>
                <a:gd name="connsiteY2" fmla="*/ 250342 h 250342"/>
                <a:gd name="connsiteX3" fmla="*/ 0 w 12192000"/>
                <a:gd name="connsiteY3" fmla="*/ 250342 h 250342"/>
                <a:gd name="connsiteX4" fmla="*/ 0 w 12192000"/>
                <a:gd name="connsiteY4" fmla="*/ 0 h 25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50342">
                  <a:moveTo>
                    <a:pt x="0" y="0"/>
                  </a:moveTo>
                  <a:lnTo>
                    <a:pt x="12192000" y="0"/>
                  </a:lnTo>
                  <a:lnTo>
                    <a:pt x="12192000" y="250342"/>
                  </a:lnTo>
                  <a:lnTo>
                    <a:pt x="0" y="250342"/>
                  </a:lnTo>
                  <a:lnTo>
                    <a:pt x="0" y="0"/>
                  </a:lnTo>
                  <a:close/>
                </a:path>
              </a:pathLst>
            </a:custGeom>
            <a:solidFill>
              <a:schemeClr val="bg1">
                <a:lumMod val="65000"/>
              </a:schemeClr>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1458394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E4C7D9-D61A-BE49-8F1C-599E0D61FB57}"/>
              </a:ext>
            </a:extLst>
          </p:cNvPr>
          <p:cNvSpPr/>
          <p:nvPr userDrawn="1"/>
        </p:nvSpPr>
        <p:spPr>
          <a:xfrm>
            <a:off x="0" y="0"/>
            <a:ext cx="12192000" cy="6858000"/>
          </a:xfrm>
          <a:prstGeom prst="rect">
            <a:avLst/>
          </a:prstGeom>
          <a:solidFill>
            <a:srgbClr val="50A3A7"/>
          </a:solidFill>
          <a:ln>
            <a:solidFill>
              <a:srgbClr val="50A3A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6765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97B8F-0A5F-80EB-D5D7-FCEBF28FCEA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F4CD495-3DE3-1105-CC39-711D73B514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0594AE3-50F1-1B57-4313-13478566E467}"/>
              </a:ext>
            </a:extLst>
          </p:cNvPr>
          <p:cNvSpPr>
            <a:spLocks noGrp="1"/>
          </p:cNvSpPr>
          <p:nvPr>
            <p:ph type="dt" sz="half" idx="10"/>
          </p:nvPr>
        </p:nvSpPr>
        <p:spPr/>
        <p:txBody>
          <a:bodyPr/>
          <a:lstStyle/>
          <a:p>
            <a:fld id="{D38E35FC-C465-47F7-BE22-668E919D4D53}" type="datetimeFigureOut">
              <a:rPr lang="en-US" smtClean="0"/>
              <a:t>7/26/2026</a:t>
            </a:fld>
            <a:endParaRPr lang="en-US"/>
          </a:p>
        </p:txBody>
      </p:sp>
      <p:sp>
        <p:nvSpPr>
          <p:cNvPr id="5" name="Footer Placeholder 4">
            <a:extLst>
              <a:ext uri="{FF2B5EF4-FFF2-40B4-BE49-F238E27FC236}">
                <a16:creationId xmlns:a16="http://schemas.microsoft.com/office/drawing/2014/main" id="{579B47A2-B5DF-E9FE-8445-107CE1C8EF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349ECA-EC62-A6FE-2849-7B4AE63F4AD4}"/>
              </a:ext>
            </a:extLst>
          </p:cNvPr>
          <p:cNvSpPr>
            <a:spLocks noGrp="1"/>
          </p:cNvSpPr>
          <p:nvPr>
            <p:ph type="sldNum" sz="quarter" idx="12"/>
          </p:nvPr>
        </p:nvSpPr>
        <p:spPr/>
        <p:txBody>
          <a:bodyPr/>
          <a:lstStyle/>
          <a:p>
            <a:fld id="{BB971F20-A6BB-4F15-A400-6631C382F7CE}" type="slidenum">
              <a:rPr lang="en-US" smtClean="0"/>
              <a:t>‹#›</a:t>
            </a:fld>
            <a:endParaRPr lang="en-US"/>
          </a:p>
        </p:txBody>
      </p:sp>
    </p:spTree>
    <p:extLst>
      <p:ext uri="{BB962C8B-B14F-4D97-AF65-F5344CB8AC3E}">
        <p14:creationId xmlns:p14="http://schemas.microsoft.com/office/powerpoint/2010/main" val="7174878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AC54A4F4-CBD6-AC98-F3E9-7FCDF2B8AA46}"/>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856520" y="6600610"/>
            <a:ext cx="1563559" cy="228814"/>
          </a:xfrm>
          <a:prstGeom prst="rect">
            <a:avLst/>
          </a:prstGeom>
        </p:spPr>
      </p:pic>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2" r:id="rId3"/>
    <p:sldLayoutId id="2147483673"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23.sv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25.sv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31.sv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33.svg"/><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35.svg"/><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37.svg"/><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image" Target="../media/image44.png"/><Relationship Id="rId3" Type="http://schemas.openxmlformats.org/officeDocument/2006/relationships/image" Target="../media/image3.gif"/><Relationship Id="rId7" Type="http://schemas.openxmlformats.org/officeDocument/2006/relationships/image" Target="../media/image41.png"/><Relationship Id="rId12" Type="http://schemas.microsoft.com/office/2007/relationships/hdphoto" Target="../media/hdphoto6.wdp"/><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microsoft.com/office/2007/relationships/hdphoto" Target="../media/hdphoto3.wdp"/><Relationship Id="rId11" Type="http://schemas.openxmlformats.org/officeDocument/2006/relationships/image" Target="../media/image43.png"/><Relationship Id="rId5" Type="http://schemas.openxmlformats.org/officeDocument/2006/relationships/image" Target="../media/image40.png"/><Relationship Id="rId10" Type="http://schemas.microsoft.com/office/2007/relationships/hdphoto" Target="../media/hdphoto5.wdp"/><Relationship Id="rId4" Type="http://schemas.openxmlformats.org/officeDocument/2006/relationships/image" Target="../media/image39.png"/><Relationship Id="rId9" Type="http://schemas.openxmlformats.org/officeDocument/2006/relationships/image" Target="../media/image42.png"/><Relationship Id="rId14" Type="http://schemas.microsoft.com/office/2007/relationships/hdphoto" Target="../media/hdphoto7.wdp"/></Relationships>
</file>

<file path=ppt/slides/_rels/slide2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2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2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3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7.gif"/></Relationships>
</file>

<file path=ppt/slides/_rels/slide3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48.gif"/></Relationships>
</file>

<file path=ppt/slides/_rels/slide3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48.gif"/></Relationships>
</file>

<file path=ppt/slides/_rels/slide3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48.gif"/></Relationships>
</file>

<file path=ppt/slides/_rels/slide3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8.gif"/></Relationships>
</file>

<file path=ppt/slides/_rels/slide3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8.gif"/></Relationships>
</file>

<file path=ppt/slides/_rels/slide3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image" Target="../media/image8.svg"/><Relationship Id="rId5" Type="http://schemas.openxmlformats.org/officeDocument/2006/relationships/image" Target="../media/image7.png"/><Relationship Id="rId4" Type="http://schemas.microsoft.com/office/2007/relationships/hdphoto" Target="../media/hdphoto1.wdp"/><Relationship Id="rId9" Type="http://schemas.openxmlformats.org/officeDocument/2006/relationships/image" Target="../media/image10.gif"/></Relationships>
</file>

<file path=ppt/slides/_rels/slide3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openxmlformats.org/officeDocument/2006/relationships/image" Target="../media/image10.gif"/><Relationship Id="rId3" Type="http://schemas.microsoft.com/office/2007/relationships/hdphoto" Target="../media/hdphoto1.wdp"/><Relationship Id="rId7"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5.gif"/></Relationships>
</file>

<file path=ppt/slides/_rels/slide4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4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4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4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4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4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4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4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4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5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5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52.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3.gif"/><Relationship Id="rId7" Type="http://schemas.openxmlformats.org/officeDocument/2006/relationships/image" Target="../media/image55.pn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5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5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5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5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microsoft.com/office/2007/relationships/hdphoto" Target="../media/hdphoto8.wdp"/><Relationship Id="rId5" Type="http://schemas.openxmlformats.org/officeDocument/2006/relationships/image" Target="../media/image62.png"/><Relationship Id="rId4" Type="http://schemas.openxmlformats.org/officeDocument/2006/relationships/image" Target="../media/image61.png"/></Relationships>
</file>

<file path=ppt/slides/_rels/slide5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47.gif"/></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48.gif"/></Relationships>
</file>

<file path=ppt/slides/_rels/slide6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48.gif"/></Relationships>
</file>

<file path=ppt/slides/_rels/slide6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48.gif"/></Relationships>
</file>

<file path=ppt/slides/_rels/slide6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48.gif"/></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E14CFCE-0FAA-4DBF-5896-0F49D687337A}"/>
              </a:ext>
            </a:extLst>
          </p:cNvPr>
          <p:cNvPicPr>
            <a:picLocks noChangeAspect="1"/>
          </p:cNvPicPr>
          <p:nvPr/>
        </p:nvPicPr>
        <p:blipFill rotWithShape="1">
          <a:blip r:embed="rId3">
            <a:extLst>
              <a:ext uri="{28A0092B-C50C-407E-A947-70E740481C1C}">
                <a14:useLocalDpi xmlns:a14="http://schemas.microsoft.com/office/drawing/2010/main" val="0"/>
              </a:ext>
            </a:extLst>
          </a:blip>
          <a:srcRect t="4972" b="4972"/>
          <a:stretch/>
        </p:blipFill>
        <p:spPr>
          <a:xfrm>
            <a:off x="0" y="0"/>
            <a:ext cx="12192000" cy="6858000"/>
          </a:xfrm>
          <a:prstGeom prst="rect">
            <a:avLst/>
          </a:prstGeom>
        </p:spPr>
      </p:pic>
      <p:sp>
        <p:nvSpPr>
          <p:cNvPr id="11" name="TextBox 10">
            <a:extLst>
              <a:ext uri="{FF2B5EF4-FFF2-40B4-BE49-F238E27FC236}">
                <a16:creationId xmlns:a16="http://schemas.microsoft.com/office/drawing/2014/main" id="{1DFC70DD-8F03-8B21-F29E-58F986868DC2}"/>
              </a:ext>
            </a:extLst>
          </p:cNvPr>
          <p:cNvSpPr txBox="1"/>
          <p:nvPr/>
        </p:nvSpPr>
        <p:spPr>
          <a:xfrm>
            <a:off x="2230151" y="0"/>
            <a:ext cx="5261548" cy="914096"/>
          </a:xfrm>
          <a:prstGeom prst="rect">
            <a:avLst/>
          </a:prstGeom>
        </p:spPr>
        <p:txBody>
          <a:bodyPr wrap="square">
            <a:spAutoFit/>
          </a:bodyPr>
          <a:lstStyle/>
          <a:p>
            <a:pPr algn="ctr" rtl="0">
              <a:lnSpc>
                <a:spcPct val="115000"/>
              </a:lnSpc>
            </a:pPr>
            <a:r>
              <a:rPr lang="ar-SY" sz="4800" b="1" dirty="0">
                <a:solidFill>
                  <a:schemeClr val="bg1"/>
                </a:solidFill>
                <a:effectLst>
                  <a:outerShdw blurRad="38100" dist="38100" dir="2700000" algn="tl">
                    <a:srgbClr val="000000">
                      <a:alpha val="43137"/>
                    </a:srgbClr>
                  </a:outerShdw>
                </a:effectLst>
                <a:latin typeface="Times New Roman" panose="02020603050405020304" pitchFamily="18" charset="0"/>
                <a:cs typeface="Adobe Arabic" panose="02040503050201020203" pitchFamily="18" charset="-78"/>
              </a:rPr>
              <a:t>إدارة المشاريع التطوعيّة</a:t>
            </a:r>
            <a:endParaRPr lang="en-US" sz="4800" b="1" dirty="0">
              <a:solidFill>
                <a:schemeClr val="bg1"/>
              </a:solidFill>
              <a:effectLst>
                <a:outerShdw blurRad="38100" dist="38100" dir="2700000" algn="tl">
                  <a:srgbClr val="000000">
                    <a:alpha val="43137"/>
                  </a:srgbClr>
                </a:outerShdw>
              </a:effectLst>
              <a:latin typeface="Times New Roman" panose="02020603050405020304" pitchFamily="18" charset="0"/>
              <a:cs typeface="Adobe Arabic" panose="02040503050201020203" pitchFamily="18" charset="-78"/>
            </a:endParaRPr>
          </a:p>
        </p:txBody>
      </p:sp>
    </p:spTree>
    <p:extLst>
      <p:ext uri="{BB962C8B-B14F-4D97-AF65-F5344CB8AC3E}">
        <p14:creationId xmlns:p14="http://schemas.microsoft.com/office/powerpoint/2010/main" val="23456298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9C5EDB-E627-29C9-DD33-63F5C6E1C39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A3B8869-AC13-94AF-C4CF-FA0BDEEE8E35}"/>
              </a:ext>
            </a:extLst>
          </p:cNvPr>
          <p:cNvSpPr txBox="1"/>
          <p:nvPr/>
        </p:nvSpPr>
        <p:spPr>
          <a:xfrm>
            <a:off x="2779494" y="-15172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مفهوم العمل التطوعي وأهميته</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9A521D2-CCC0-2406-D11F-86A5F9E424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5" name="Picture 24" descr="Brainstorming ">
            <a:extLst>
              <a:ext uri="{FF2B5EF4-FFF2-40B4-BE49-F238E27FC236}">
                <a16:creationId xmlns:a16="http://schemas.microsoft.com/office/drawing/2014/main" id="{191F0C4C-BC63-DF4E-90C4-957130F5E95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7100000">
            <a:off x="-3181780" y="2675813"/>
            <a:ext cx="2551112" cy="2551112"/>
          </a:xfrm>
          <a:prstGeom prst="rect">
            <a:avLst/>
          </a:prstGeom>
          <a:noFill/>
          <a:ln>
            <a:noFill/>
          </a:ln>
        </p:spPr>
      </p:pic>
      <p:sp>
        <p:nvSpPr>
          <p:cNvPr id="2" name="Rectangle: Rounded Corners 1">
            <a:extLst>
              <a:ext uri="{FF2B5EF4-FFF2-40B4-BE49-F238E27FC236}">
                <a16:creationId xmlns:a16="http://schemas.microsoft.com/office/drawing/2014/main" id="{559668EA-ABE9-51CA-DECB-DEBB2B53D106}"/>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6D81A7C-FC08-DBBC-9A0C-5260E571CBE4}"/>
              </a:ext>
            </a:extLst>
          </p:cNvPr>
          <p:cNvSpPr txBox="1"/>
          <p:nvPr/>
        </p:nvSpPr>
        <p:spPr>
          <a:xfrm>
            <a:off x="5351490" y="2287019"/>
            <a:ext cx="6027624"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العمل التطوّعي هو جهد إنساني يبذله الفرد أو مجموعة من الأفراد بدافع ذاتي دون انتظار مقابل مادي، بهدف خدمة المجتمع وتحقيق منفعة عامة</a:t>
            </a:r>
            <a:endParaRPr lang="en-US" dirty="0"/>
          </a:p>
        </p:txBody>
      </p:sp>
      <p:pic>
        <p:nvPicPr>
          <p:cNvPr id="5" name="Picture 4" descr="Working at home ">
            <a:extLst>
              <a:ext uri="{FF2B5EF4-FFF2-40B4-BE49-F238E27FC236}">
                <a16:creationId xmlns:a16="http://schemas.microsoft.com/office/drawing/2014/main" id="{A93D0F5C-CE06-2C29-BE88-6EEA959649F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2209" y="1935587"/>
            <a:ext cx="3733546" cy="3733546"/>
          </a:xfrm>
          <a:prstGeom prst="rect">
            <a:avLst/>
          </a:prstGeom>
          <a:noFill/>
          <a:ln>
            <a:noFill/>
          </a:ln>
        </p:spPr>
      </p:pic>
      <p:sp>
        <p:nvSpPr>
          <p:cNvPr id="6" name="TextBox 5">
            <a:extLst>
              <a:ext uri="{FF2B5EF4-FFF2-40B4-BE49-F238E27FC236}">
                <a16:creationId xmlns:a16="http://schemas.microsoft.com/office/drawing/2014/main" id="{E52F8D02-A561-F02C-CB4F-F05CD8B0A151}"/>
              </a:ext>
            </a:extLst>
          </p:cNvPr>
          <p:cNvSpPr txBox="1"/>
          <p:nvPr/>
        </p:nvSpPr>
        <p:spPr>
          <a:xfrm>
            <a:off x="5564790" y="1044694"/>
            <a:ext cx="5913150" cy="658642"/>
          </a:xfrm>
          <a:prstGeom prst="rect">
            <a:avLst/>
          </a:prstGeom>
          <a:noFill/>
        </p:spPr>
        <p:txBody>
          <a:bodyPr wrap="square">
            <a:spAutoFit/>
          </a:bodyPr>
          <a:lstStyle>
            <a:defPPr>
              <a:defRPr lang="en-US"/>
            </a:defPPr>
            <a:lvl1pPr algn="just" rtl="1">
              <a:lnSpc>
                <a:spcPct val="115000"/>
              </a:lnSpc>
              <a:defRPr sz="3200" b="1">
                <a:solidFill>
                  <a:srgbClr val="168489"/>
                </a:solidFill>
                <a:latin typeface="Times New Roman" panose="02020603050405020304" pitchFamily="18" charset="0"/>
                <a:cs typeface="Adobe Arabic" panose="02040503050201020203" pitchFamily="18" charset="-78"/>
              </a:defRPr>
            </a:lvl1pPr>
          </a:lstStyle>
          <a:p>
            <a:r>
              <a:rPr lang="ar-SA" dirty="0"/>
              <a:t>تعريف العمل التطوّعي: </a:t>
            </a:r>
            <a:endParaRPr lang="en-US" dirty="0"/>
          </a:p>
        </p:txBody>
      </p:sp>
      <p:sp>
        <p:nvSpPr>
          <p:cNvPr id="7" name="TextBox 6">
            <a:extLst>
              <a:ext uri="{FF2B5EF4-FFF2-40B4-BE49-F238E27FC236}">
                <a16:creationId xmlns:a16="http://schemas.microsoft.com/office/drawing/2014/main" id="{25AA3F82-0059-BBC2-0A90-E3D56D5E517B}"/>
              </a:ext>
            </a:extLst>
          </p:cNvPr>
          <p:cNvSpPr txBox="1"/>
          <p:nvPr/>
        </p:nvSpPr>
        <p:spPr>
          <a:xfrm>
            <a:off x="5351490" y="4383699"/>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وقد عرّفته الأمم المتحدة بأنه: "العمل غير مدفوع الأجر وغير المهني الذي يقوم به الأفراد من أجل مساعدة الآخرين".</a:t>
            </a:r>
            <a:endParaRPr lang="en-US"/>
          </a:p>
        </p:txBody>
      </p:sp>
      <p:pic>
        <p:nvPicPr>
          <p:cNvPr id="10" name="Picture 9" descr="Volunteer ">
            <a:extLst>
              <a:ext uri="{FF2B5EF4-FFF2-40B4-BE49-F238E27FC236}">
                <a16:creationId xmlns:a16="http://schemas.microsoft.com/office/drawing/2014/main" id="{5A2827DA-A19A-DF3C-7B79-F37FCC9A6AB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291431" y="2157187"/>
            <a:ext cx="3588363" cy="3588363"/>
          </a:xfrm>
          <a:prstGeom prst="rect">
            <a:avLst/>
          </a:prstGeom>
          <a:noFill/>
          <a:ln>
            <a:noFill/>
          </a:ln>
        </p:spPr>
      </p:pic>
    </p:spTree>
    <p:extLst>
      <p:ext uri="{BB962C8B-B14F-4D97-AF65-F5344CB8AC3E}">
        <p14:creationId xmlns:p14="http://schemas.microsoft.com/office/powerpoint/2010/main" val="4956413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661F5F-CB01-1BB9-E9B2-DEE61830ABA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D80D908-E657-47CA-F3BF-965548DAA7C5}"/>
              </a:ext>
            </a:extLst>
          </p:cNvPr>
          <p:cNvSpPr txBox="1"/>
          <p:nvPr/>
        </p:nvSpPr>
        <p:spPr>
          <a:xfrm>
            <a:off x="2779494" y="-15172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مفهوم العمل التطوعي وأهميته</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B26868F-378D-B222-FCF6-CDA5ECA19A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5" name="Picture 24" descr="Brainstorming ">
            <a:extLst>
              <a:ext uri="{FF2B5EF4-FFF2-40B4-BE49-F238E27FC236}">
                <a16:creationId xmlns:a16="http://schemas.microsoft.com/office/drawing/2014/main" id="{B6A9C504-DB99-58F5-A077-809DBD02CFF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7100000">
            <a:off x="-3181780" y="2675813"/>
            <a:ext cx="2551112" cy="2551112"/>
          </a:xfrm>
          <a:prstGeom prst="rect">
            <a:avLst/>
          </a:prstGeom>
          <a:noFill/>
          <a:ln>
            <a:noFill/>
          </a:ln>
        </p:spPr>
      </p:pic>
      <p:sp>
        <p:nvSpPr>
          <p:cNvPr id="2" name="Rectangle: Rounded Corners 1">
            <a:extLst>
              <a:ext uri="{FF2B5EF4-FFF2-40B4-BE49-F238E27FC236}">
                <a16:creationId xmlns:a16="http://schemas.microsoft.com/office/drawing/2014/main" id="{A83352FD-2831-E86A-5BD9-9A1705ACB275}"/>
              </a:ext>
            </a:extLst>
          </p:cNvPr>
          <p:cNvSpPr/>
          <p:nvPr/>
        </p:nvSpPr>
        <p:spPr>
          <a:xfrm rot="1800000">
            <a:off x="-7041619"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Working at home ">
            <a:extLst>
              <a:ext uri="{FF2B5EF4-FFF2-40B4-BE49-F238E27FC236}">
                <a16:creationId xmlns:a16="http://schemas.microsoft.com/office/drawing/2014/main" id="{5E65AAF2-A6E1-5659-6F2F-7941616032E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77539" y="1935587"/>
            <a:ext cx="3733546" cy="3733546"/>
          </a:xfrm>
          <a:prstGeom prst="rect">
            <a:avLst/>
          </a:prstGeom>
          <a:noFill/>
          <a:ln>
            <a:noFill/>
          </a:ln>
        </p:spPr>
      </p:pic>
      <p:sp>
        <p:nvSpPr>
          <p:cNvPr id="6" name="TextBox 5">
            <a:extLst>
              <a:ext uri="{FF2B5EF4-FFF2-40B4-BE49-F238E27FC236}">
                <a16:creationId xmlns:a16="http://schemas.microsoft.com/office/drawing/2014/main" id="{BD081D85-D35F-337E-E0A8-A0DF2C625EA3}"/>
              </a:ext>
            </a:extLst>
          </p:cNvPr>
          <p:cNvSpPr txBox="1"/>
          <p:nvPr/>
        </p:nvSpPr>
        <p:spPr>
          <a:xfrm>
            <a:off x="5564790" y="1044694"/>
            <a:ext cx="5913150" cy="473206"/>
          </a:xfrm>
          <a:prstGeom prst="rect">
            <a:avLst/>
          </a:prstGeom>
          <a:noFill/>
        </p:spPr>
        <p:txBody>
          <a:bodyPr wrap="square">
            <a:spAutoFit/>
          </a:bodyPr>
          <a:lstStyle>
            <a:defPPr>
              <a:defRPr lang="en-US"/>
            </a:defPPr>
            <a:lvl1pPr algn="just" rtl="1">
              <a:lnSpc>
                <a:spcPct val="115000"/>
              </a:lnSpc>
              <a:defRPr sz="3200" b="1">
                <a:solidFill>
                  <a:srgbClr val="168489"/>
                </a:solidFill>
                <a:latin typeface="Times New Roman" panose="02020603050405020304" pitchFamily="18" charset="0"/>
                <a:cs typeface="Adobe Arabic" panose="02040503050201020203" pitchFamily="18" charset="-78"/>
              </a:defRPr>
            </a:lvl1pPr>
          </a:lstStyle>
          <a:p>
            <a:r>
              <a:rPr lang="ar-SA"/>
              <a:t>أهمية العمل التطوّعي:</a:t>
            </a:r>
            <a:endParaRPr lang="en-US"/>
          </a:p>
        </p:txBody>
      </p:sp>
      <p:pic>
        <p:nvPicPr>
          <p:cNvPr id="3" name="Picture 2" descr="Volunteer ">
            <a:extLst>
              <a:ext uri="{FF2B5EF4-FFF2-40B4-BE49-F238E27FC236}">
                <a16:creationId xmlns:a16="http://schemas.microsoft.com/office/drawing/2014/main" id="{677EB188-EFE6-6511-B06A-0BF344D2263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37892" y="2157187"/>
            <a:ext cx="3588363" cy="3588363"/>
          </a:xfrm>
          <a:prstGeom prst="rect">
            <a:avLst/>
          </a:prstGeom>
          <a:noFill/>
          <a:ln>
            <a:noFill/>
          </a:ln>
        </p:spPr>
      </p:pic>
      <p:sp>
        <p:nvSpPr>
          <p:cNvPr id="10" name="TextBox 9">
            <a:extLst>
              <a:ext uri="{FF2B5EF4-FFF2-40B4-BE49-F238E27FC236}">
                <a16:creationId xmlns:a16="http://schemas.microsoft.com/office/drawing/2014/main" id="{F13A8693-81B8-38A6-009D-972B4AFEC273}"/>
              </a:ext>
            </a:extLst>
          </p:cNvPr>
          <p:cNvSpPr txBox="1"/>
          <p:nvPr/>
        </p:nvSpPr>
        <p:spPr>
          <a:xfrm>
            <a:off x="5089447" y="2187090"/>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7"/>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على المستوى الفردي: يعزّز الثقة بالنفس، وينمّي المهارات الشخصية والمهنية، ويعمق الشعور بالمسؤولية الاجتماعية</a:t>
            </a:r>
            <a:endParaRPr lang="en-US" dirty="0"/>
          </a:p>
        </p:txBody>
      </p:sp>
      <p:sp>
        <p:nvSpPr>
          <p:cNvPr id="11" name="TextBox 10">
            <a:extLst>
              <a:ext uri="{FF2B5EF4-FFF2-40B4-BE49-F238E27FC236}">
                <a16:creationId xmlns:a16="http://schemas.microsoft.com/office/drawing/2014/main" id="{5BA2F194-3B61-5508-C19E-A3EF6EB3F746}"/>
              </a:ext>
            </a:extLst>
          </p:cNvPr>
          <p:cNvSpPr txBox="1"/>
          <p:nvPr/>
        </p:nvSpPr>
        <p:spPr>
          <a:xfrm>
            <a:off x="5089447" y="3685224"/>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7"/>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على المستوى المجتمعي: يساهم في سدّ الفجوات الخدمية، ويعزّز التكافل الاجتماعي، ويساعد على بناء مجتمع متماسك</a:t>
            </a:r>
            <a:endParaRPr lang="en-US" dirty="0"/>
          </a:p>
        </p:txBody>
      </p:sp>
      <p:sp>
        <p:nvSpPr>
          <p:cNvPr id="12" name="TextBox 11">
            <a:extLst>
              <a:ext uri="{FF2B5EF4-FFF2-40B4-BE49-F238E27FC236}">
                <a16:creationId xmlns:a16="http://schemas.microsoft.com/office/drawing/2014/main" id="{EC53869E-2F8F-86D1-DC77-57E224AFB845}"/>
              </a:ext>
            </a:extLst>
          </p:cNvPr>
          <p:cNvSpPr txBox="1"/>
          <p:nvPr/>
        </p:nvSpPr>
        <p:spPr>
          <a:xfrm>
            <a:off x="5089447" y="518335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7"/>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على المستوى الاقتصادي: يوفّر خدمات بتكلفة أقل، ويخفّف العبء عن المؤسسات الحكومية</a:t>
            </a:r>
            <a:endParaRPr lang="en-US" dirty="0"/>
          </a:p>
        </p:txBody>
      </p:sp>
    </p:spTree>
    <p:extLst>
      <p:ext uri="{BB962C8B-B14F-4D97-AF65-F5344CB8AC3E}">
        <p14:creationId xmlns:p14="http://schemas.microsoft.com/office/powerpoint/2010/main" val="42070361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76A366-2A58-56B8-FE3C-B3F5C518F1D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D3F7DAB-A0A7-20A8-3512-713E5679BF44}"/>
              </a:ext>
            </a:extLst>
          </p:cNvPr>
          <p:cNvSpPr txBox="1"/>
          <p:nvPr/>
        </p:nvSpPr>
        <p:spPr>
          <a:xfrm>
            <a:off x="2779494" y="-100109"/>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مثال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AC53A9D-6F4D-32A0-2B9C-665EEDA1AA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Rectangle: Rounded Corners 3">
            <a:extLst>
              <a:ext uri="{FF2B5EF4-FFF2-40B4-BE49-F238E27FC236}">
                <a16:creationId xmlns:a16="http://schemas.microsoft.com/office/drawing/2014/main" id="{75F77BEA-A89E-AB05-0445-FE994C67DC2C}"/>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CB9B9A9F-84BD-F873-48FC-60C31514BD6E}"/>
              </a:ext>
            </a:extLst>
          </p:cNvPr>
          <p:cNvSpPr txBox="1"/>
          <p:nvPr/>
        </p:nvSpPr>
        <p:spPr>
          <a:xfrm>
            <a:off x="5351490" y="3066157"/>
            <a:ext cx="6027624"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مبادرة "بنك الطعام" التي بدأت كفكرة تطوّعية بسيطة في مصر عام 2006، استطاعت خلال 15 عاماً أن تصل إلى أكثر من 40 مليون مستفيد، وأصبحت نموذجاً يُحتذى به في العديد من الدول العربية</a:t>
            </a:r>
            <a:endParaRPr lang="en-US"/>
          </a:p>
        </p:txBody>
      </p:sp>
      <p:pic>
        <p:nvPicPr>
          <p:cNvPr id="2" name="Picture 1" descr="Work ">
            <a:extLst>
              <a:ext uri="{FF2B5EF4-FFF2-40B4-BE49-F238E27FC236}">
                <a16:creationId xmlns:a16="http://schemas.microsoft.com/office/drawing/2014/main" id="{A6941789-D998-DB86-0F56-7AB28F6A737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1950" y="1019722"/>
            <a:ext cx="3259455" cy="3259455"/>
          </a:xfrm>
          <a:prstGeom prst="rect">
            <a:avLst/>
          </a:prstGeom>
          <a:noFill/>
          <a:ln>
            <a:noFill/>
          </a:ln>
        </p:spPr>
      </p:pic>
    </p:spTree>
    <p:extLst>
      <p:ext uri="{BB962C8B-B14F-4D97-AF65-F5344CB8AC3E}">
        <p14:creationId xmlns:p14="http://schemas.microsoft.com/office/powerpoint/2010/main" val="15117587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A4F94C-DA94-A1A1-89EB-AC3E3BB2961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FC43FF4-9501-EDD5-603C-32B263BFFC54}"/>
              </a:ext>
            </a:extLst>
          </p:cNvPr>
          <p:cNvSpPr txBox="1"/>
          <p:nvPr/>
        </p:nvSpPr>
        <p:spPr>
          <a:xfrm>
            <a:off x="2779494" y="-100109"/>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تصنيفات المشاريع التطوعية، وأثرها المجتمعي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F77F6A8-9D16-F9EC-208E-D4D143289F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Rectangle: Rounded Corners 3">
            <a:extLst>
              <a:ext uri="{FF2B5EF4-FFF2-40B4-BE49-F238E27FC236}">
                <a16:creationId xmlns:a16="http://schemas.microsoft.com/office/drawing/2014/main" id="{D16D1F49-C354-312C-1B49-E7A12432A338}"/>
              </a:ext>
            </a:extLst>
          </p:cNvPr>
          <p:cNvSpPr/>
          <p:nvPr/>
        </p:nvSpPr>
        <p:spPr>
          <a:xfrm rot="4768334">
            <a:off x="-5849584" y="-191844"/>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Work ">
            <a:extLst>
              <a:ext uri="{FF2B5EF4-FFF2-40B4-BE49-F238E27FC236}">
                <a16:creationId xmlns:a16="http://schemas.microsoft.com/office/drawing/2014/main" id="{1B0E2D07-2088-64DE-A0F7-F4CEC34126D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1019721"/>
            <a:ext cx="3259455" cy="3259455"/>
          </a:xfrm>
          <a:prstGeom prst="rect">
            <a:avLst/>
          </a:prstGeom>
          <a:noFill/>
          <a:ln>
            <a:noFill/>
          </a:ln>
        </p:spPr>
      </p:pic>
      <p:grpSp>
        <p:nvGrpSpPr>
          <p:cNvPr id="24" name="Group 23">
            <a:extLst>
              <a:ext uri="{FF2B5EF4-FFF2-40B4-BE49-F238E27FC236}">
                <a16:creationId xmlns:a16="http://schemas.microsoft.com/office/drawing/2014/main" id="{BE088BAF-1890-4BF9-03A6-9E99AF17BF3E}"/>
              </a:ext>
            </a:extLst>
          </p:cNvPr>
          <p:cNvGrpSpPr/>
          <p:nvPr/>
        </p:nvGrpSpPr>
        <p:grpSpPr>
          <a:xfrm>
            <a:off x="8131849" y="1219199"/>
            <a:ext cx="3247264" cy="5257802"/>
            <a:chOff x="8367331" y="1219199"/>
            <a:chExt cx="3247264" cy="5257802"/>
          </a:xfrm>
        </p:grpSpPr>
        <p:grpSp>
          <p:nvGrpSpPr>
            <p:cNvPr id="14" name="Group 13">
              <a:extLst>
                <a:ext uri="{FF2B5EF4-FFF2-40B4-BE49-F238E27FC236}">
                  <a16:creationId xmlns:a16="http://schemas.microsoft.com/office/drawing/2014/main" id="{2834670D-6DB7-D514-0BC4-011DF44065EC}"/>
                </a:ext>
              </a:extLst>
            </p:cNvPr>
            <p:cNvGrpSpPr/>
            <p:nvPr/>
          </p:nvGrpSpPr>
          <p:grpSpPr>
            <a:xfrm>
              <a:off x="8452587" y="1219199"/>
              <a:ext cx="3162008" cy="5257802"/>
              <a:chOff x="3940714" y="0"/>
              <a:chExt cx="1582258" cy="2631417"/>
            </a:xfrm>
          </p:grpSpPr>
          <p:sp>
            <p:nvSpPr>
              <p:cNvPr id="18" name="Rectangle: Rounded Corners 17">
                <a:extLst>
                  <a:ext uri="{FF2B5EF4-FFF2-40B4-BE49-F238E27FC236}">
                    <a16:creationId xmlns:a16="http://schemas.microsoft.com/office/drawing/2014/main" id="{05567A3D-EB7E-1925-66CF-84499E29A115}"/>
                  </a:ext>
                </a:extLst>
              </p:cNvPr>
              <p:cNvSpPr/>
              <p:nvPr/>
            </p:nvSpPr>
            <p:spPr>
              <a:xfrm>
                <a:off x="3940715" y="888557"/>
                <a:ext cx="1582257" cy="1742860"/>
              </a:xfrm>
              <a:prstGeom prst="roundRect">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9" name="Oval 18">
                <a:extLst>
                  <a:ext uri="{FF2B5EF4-FFF2-40B4-BE49-F238E27FC236}">
                    <a16:creationId xmlns:a16="http://schemas.microsoft.com/office/drawing/2014/main" id="{CFB3400B-AD6E-378F-0079-81F9501EB718}"/>
                  </a:ext>
                </a:extLst>
              </p:cNvPr>
              <p:cNvSpPr/>
              <p:nvPr/>
            </p:nvSpPr>
            <p:spPr>
              <a:xfrm>
                <a:off x="3940714" y="0"/>
                <a:ext cx="1569774" cy="1569774"/>
              </a:xfrm>
              <a:prstGeom prst="ellipse">
                <a:avLst/>
              </a:prstGeom>
              <a:solidFill>
                <a:srgbClr val="FFD366"/>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7" name="مربع نص 166">
              <a:extLst>
                <a:ext uri="{FF2B5EF4-FFF2-40B4-BE49-F238E27FC236}">
                  <a16:creationId xmlns:a16="http://schemas.microsoft.com/office/drawing/2014/main" id="{482BD4E7-262E-4C15-B4C7-99901C27A48E}"/>
                </a:ext>
              </a:extLst>
            </p:cNvPr>
            <p:cNvSpPr txBox="1"/>
            <p:nvPr/>
          </p:nvSpPr>
          <p:spPr>
            <a:xfrm>
              <a:off x="8367331" y="4924880"/>
              <a:ext cx="3155349" cy="1047563"/>
            </a:xfrm>
            <a:prstGeom prst="rect">
              <a:avLst/>
            </a:prstGeom>
          </p:spPr>
          <p:txBody>
            <a:bodyPr wrap="square" rtlCol="1">
              <a:noAutofit/>
            </a:bodyPr>
            <a:lstStyle/>
            <a:p>
              <a:pPr algn="ctr" rtl="0">
                <a:lnSpc>
                  <a:spcPct val="115000"/>
                </a:lnSpc>
              </a:pPr>
              <a:r>
                <a:rPr lang="ar-EG"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من حيث المجال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7" name="Graphic 4239" descr="Connections with solid fill">
              <a:extLst>
                <a:ext uri="{FF2B5EF4-FFF2-40B4-BE49-F238E27FC236}">
                  <a16:creationId xmlns:a16="http://schemas.microsoft.com/office/drawing/2014/main" id="{6A67D119-F103-B402-F8D8-59FC04486D1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824296" y="1599847"/>
              <a:ext cx="2468558" cy="2468154"/>
            </a:xfrm>
            <a:prstGeom prst="rect">
              <a:avLst/>
            </a:prstGeom>
          </p:spPr>
        </p:pic>
      </p:grpSp>
      <p:sp>
        <p:nvSpPr>
          <p:cNvPr id="27" name="TextBox 26">
            <a:extLst>
              <a:ext uri="{FF2B5EF4-FFF2-40B4-BE49-F238E27FC236}">
                <a16:creationId xmlns:a16="http://schemas.microsoft.com/office/drawing/2014/main" id="{BBA92EB2-E22A-7CFB-A39D-461897A3757E}"/>
              </a:ext>
            </a:extLst>
          </p:cNvPr>
          <p:cNvSpPr txBox="1"/>
          <p:nvPr/>
        </p:nvSpPr>
        <p:spPr>
          <a:xfrm>
            <a:off x="1190984" y="125610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7"/>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تطوّع إغاثي: يهدف للاستجابة السريعة في حالات الكوارث والأزمات</a:t>
            </a:r>
            <a:endParaRPr lang="en-US" dirty="0"/>
          </a:p>
        </p:txBody>
      </p:sp>
      <p:sp>
        <p:nvSpPr>
          <p:cNvPr id="28" name="TextBox 27">
            <a:extLst>
              <a:ext uri="{FF2B5EF4-FFF2-40B4-BE49-F238E27FC236}">
                <a16:creationId xmlns:a16="http://schemas.microsoft.com/office/drawing/2014/main" id="{0E9DF41B-8857-9D03-7012-E164EC3CB214}"/>
              </a:ext>
            </a:extLst>
          </p:cNvPr>
          <p:cNvSpPr txBox="1"/>
          <p:nvPr/>
        </p:nvSpPr>
        <p:spPr>
          <a:xfrm>
            <a:off x="1190984" y="249096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7"/>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تطوّع صحّي: يستهدف تقديم الخدمات الصحية والتوعوية</a:t>
            </a:r>
            <a:endParaRPr lang="en-US" dirty="0"/>
          </a:p>
        </p:txBody>
      </p:sp>
      <p:sp>
        <p:nvSpPr>
          <p:cNvPr id="29" name="TextBox 28">
            <a:extLst>
              <a:ext uri="{FF2B5EF4-FFF2-40B4-BE49-F238E27FC236}">
                <a16:creationId xmlns:a16="http://schemas.microsoft.com/office/drawing/2014/main" id="{A5DA0BFF-17E1-032D-BEEE-C4DBBADC827A}"/>
              </a:ext>
            </a:extLst>
          </p:cNvPr>
          <p:cNvSpPr txBox="1"/>
          <p:nvPr/>
        </p:nvSpPr>
        <p:spPr>
          <a:xfrm>
            <a:off x="1190984" y="3264797"/>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7"/>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تطوّع تعليمي: يركّز على تحسين فرص التعليم وتقديم الدعم التعليمي</a:t>
            </a:r>
            <a:endParaRPr lang="en-US" dirty="0"/>
          </a:p>
        </p:txBody>
      </p:sp>
      <p:sp>
        <p:nvSpPr>
          <p:cNvPr id="30" name="TextBox 29">
            <a:extLst>
              <a:ext uri="{FF2B5EF4-FFF2-40B4-BE49-F238E27FC236}">
                <a16:creationId xmlns:a16="http://schemas.microsoft.com/office/drawing/2014/main" id="{02F87C16-38E0-A584-A7AA-20E2A21E6D54}"/>
              </a:ext>
            </a:extLst>
          </p:cNvPr>
          <p:cNvSpPr txBox="1"/>
          <p:nvPr/>
        </p:nvSpPr>
        <p:spPr>
          <a:xfrm>
            <a:off x="1190984" y="449965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7"/>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تطوّع بيئي: يهتم بحماية البيئة والمحافظة على الموارد الطبيعية</a:t>
            </a:r>
            <a:endParaRPr lang="en-US" dirty="0"/>
          </a:p>
        </p:txBody>
      </p:sp>
      <p:sp>
        <p:nvSpPr>
          <p:cNvPr id="31" name="TextBox 30">
            <a:extLst>
              <a:ext uri="{FF2B5EF4-FFF2-40B4-BE49-F238E27FC236}">
                <a16:creationId xmlns:a16="http://schemas.microsoft.com/office/drawing/2014/main" id="{A0078C99-B899-6588-B29E-D8F59ECFF666}"/>
              </a:ext>
            </a:extLst>
          </p:cNvPr>
          <p:cNvSpPr txBox="1"/>
          <p:nvPr/>
        </p:nvSpPr>
        <p:spPr>
          <a:xfrm>
            <a:off x="1190984" y="5273484"/>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7"/>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تطوّع اجتماعي: يستهدف الفئات المحتاجة كالمسنّين والأيتام وذوي الاحتياجات الخاصة</a:t>
            </a:r>
            <a:endParaRPr lang="en-US" dirty="0"/>
          </a:p>
        </p:txBody>
      </p:sp>
    </p:spTree>
    <p:extLst>
      <p:ext uri="{BB962C8B-B14F-4D97-AF65-F5344CB8AC3E}">
        <p14:creationId xmlns:p14="http://schemas.microsoft.com/office/powerpoint/2010/main" val="32882176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1000"/>
                                        <p:tgtEl>
                                          <p:spTgt spid="30"/>
                                        </p:tgtEl>
                                      </p:cBhvr>
                                    </p:animEffect>
                                    <p:anim calcmode="lin" valueType="num">
                                      <p:cBhvr>
                                        <p:cTn id="29" dur="1000" fill="hold"/>
                                        <p:tgtEl>
                                          <p:spTgt spid="30"/>
                                        </p:tgtEl>
                                        <p:attrNameLst>
                                          <p:attrName>ppt_x</p:attrName>
                                        </p:attrNameLst>
                                      </p:cBhvr>
                                      <p:tavLst>
                                        <p:tav tm="0">
                                          <p:val>
                                            <p:strVal val="#ppt_x"/>
                                          </p:val>
                                        </p:tav>
                                        <p:tav tm="100000">
                                          <p:val>
                                            <p:strVal val="#ppt_x"/>
                                          </p:val>
                                        </p:tav>
                                      </p:tavLst>
                                    </p:anim>
                                    <p:anim calcmode="lin" valueType="num">
                                      <p:cBhvr>
                                        <p:cTn id="3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1000"/>
                                        <p:tgtEl>
                                          <p:spTgt spid="31"/>
                                        </p:tgtEl>
                                      </p:cBhvr>
                                    </p:animEffect>
                                    <p:anim calcmode="lin" valueType="num">
                                      <p:cBhvr>
                                        <p:cTn id="36" dur="1000" fill="hold"/>
                                        <p:tgtEl>
                                          <p:spTgt spid="31"/>
                                        </p:tgtEl>
                                        <p:attrNameLst>
                                          <p:attrName>ppt_x</p:attrName>
                                        </p:attrNameLst>
                                      </p:cBhvr>
                                      <p:tavLst>
                                        <p:tav tm="0">
                                          <p:val>
                                            <p:strVal val="#ppt_x"/>
                                          </p:val>
                                        </p:tav>
                                        <p:tav tm="100000">
                                          <p:val>
                                            <p:strVal val="#ppt_x"/>
                                          </p:val>
                                        </p:tav>
                                      </p:tavLst>
                                    </p:anim>
                                    <p:anim calcmode="lin" valueType="num">
                                      <p:cBhvr>
                                        <p:cTn id="3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488375-B353-81F3-A63F-86B64B1B0C9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4CACDAB-0195-F425-CD5F-A659B9958E88}"/>
              </a:ext>
            </a:extLst>
          </p:cNvPr>
          <p:cNvSpPr txBox="1"/>
          <p:nvPr/>
        </p:nvSpPr>
        <p:spPr>
          <a:xfrm>
            <a:off x="2779494" y="-100109"/>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تصنيفات المشاريع التطوعية، وأثرها المجتمعي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819657C-1AA1-F260-7F6B-2207E67274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5" name="Group 24">
            <a:extLst>
              <a:ext uri="{FF2B5EF4-FFF2-40B4-BE49-F238E27FC236}">
                <a16:creationId xmlns:a16="http://schemas.microsoft.com/office/drawing/2014/main" id="{EFCB9755-7984-9E4A-A062-68F95CC1B180}"/>
              </a:ext>
            </a:extLst>
          </p:cNvPr>
          <p:cNvGrpSpPr/>
          <p:nvPr/>
        </p:nvGrpSpPr>
        <p:grpSpPr>
          <a:xfrm>
            <a:off x="8217105" y="1219199"/>
            <a:ext cx="3162008" cy="5257802"/>
            <a:chOff x="4514996" y="1219199"/>
            <a:chExt cx="3162008" cy="5257802"/>
          </a:xfrm>
        </p:grpSpPr>
        <p:grpSp>
          <p:nvGrpSpPr>
            <p:cNvPr id="13" name="Group 12">
              <a:extLst>
                <a:ext uri="{FF2B5EF4-FFF2-40B4-BE49-F238E27FC236}">
                  <a16:creationId xmlns:a16="http://schemas.microsoft.com/office/drawing/2014/main" id="{E48C2509-6A82-A54A-11A7-A9D7B382BE74}"/>
                </a:ext>
              </a:extLst>
            </p:cNvPr>
            <p:cNvGrpSpPr/>
            <p:nvPr/>
          </p:nvGrpSpPr>
          <p:grpSpPr>
            <a:xfrm>
              <a:off x="4514996" y="1219199"/>
              <a:ext cx="3162008" cy="5257802"/>
              <a:chOff x="1970357" y="0"/>
              <a:chExt cx="1582258" cy="2631417"/>
            </a:xfrm>
          </p:grpSpPr>
          <p:sp>
            <p:nvSpPr>
              <p:cNvPr id="20" name="Rectangle: Rounded Corners 19">
                <a:extLst>
                  <a:ext uri="{FF2B5EF4-FFF2-40B4-BE49-F238E27FC236}">
                    <a16:creationId xmlns:a16="http://schemas.microsoft.com/office/drawing/2014/main" id="{3091FB43-0261-93A9-32BA-4887328FA7BA}"/>
                  </a:ext>
                </a:extLst>
              </p:cNvPr>
              <p:cNvSpPr/>
              <p:nvPr/>
            </p:nvSpPr>
            <p:spPr>
              <a:xfrm>
                <a:off x="1970358" y="888557"/>
                <a:ext cx="1582257" cy="1742860"/>
              </a:xfrm>
              <a:prstGeom prst="roundRect">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1" name="Oval 20">
                <a:extLst>
                  <a:ext uri="{FF2B5EF4-FFF2-40B4-BE49-F238E27FC236}">
                    <a16:creationId xmlns:a16="http://schemas.microsoft.com/office/drawing/2014/main" id="{AA90083C-B510-33E7-50F5-9AE2AA1CC04B}"/>
                  </a:ext>
                </a:extLst>
              </p:cNvPr>
              <p:cNvSpPr/>
              <p:nvPr/>
            </p:nvSpPr>
            <p:spPr>
              <a:xfrm>
                <a:off x="1970357" y="0"/>
                <a:ext cx="1569774" cy="1569774"/>
              </a:xfrm>
              <a:prstGeom prst="ellipse">
                <a:avLst/>
              </a:prstGeom>
              <a:solidFill>
                <a:srgbClr val="2E75B6"/>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6" name="مربع نص 166">
              <a:extLst>
                <a:ext uri="{FF2B5EF4-FFF2-40B4-BE49-F238E27FC236}">
                  <a16:creationId xmlns:a16="http://schemas.microsoft.com/office/drawing/2014/main" id="{92265F36-61BE-FFB5-8C29-2E5810FBDE34}"/>
                </a:ext>
              </a:extLst>
            </p:cNvPr>
            <p:cNvSpPr txBox="1"/>
            <p:nvPr/>
          </p:nvSpPr>
          <p:spPr>
            <a:xfrm>
              <a:off x="4902441" y="4939580"/>
              <a:ext cx="2387119" cy="1032863"/>
            </a:xfrm>
            <a:prstGeom prst="rect">
              <a:avLst/>
            </a:prstGeom>
          </p:spPr>
          <p:txBody>
            <a:bodyPr wrap="square" rtlCol="1">
              <a:noAutofit/>
            </a:bodyPr>
            <a:lstStyle/>
            <a:p>
              <a:pPr algn="ctr" rtl="0">
                <a:lnSpc>
                  <a:spcPct val="115000"/>
                </a:lnSpc>
              </a:pPr>
              <a:r>
                <a:rPr lang="ar-EG"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من حيث المدّة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6" name="Graphic 24" descr="Clock with solid fill">
              <a:extLst>
                <a:ext uri="{FF2B5EF4-FFF2-40B4-BE49-F238E27FC236}">
                  <a16:creationId xmlns:a16="http://schemas.microsoft.com/office/drawing/2014/main" id="{1C154E7B-8FD0-3BB2-A8DF-4545484E0CF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953456" y="1680272"/>
              <a:ext cx="2260137" cy="2259767"/>
            </a:xfrm>
            <a:prstGeom prst="rect">
              <a:avLst/>
            </a:prstGeom>
          </p:spPr>
        </p:pic>
      </p:grpSp>
      <p:sp>
        <p:nvSpPr>
          <p:cNvPr id="3" name="TextBox 2">
            <a:extLst>
              <a:ext uri="{FF2B5EF4-FFF2-40B4-BE49-F238E27FC236}">
                <a16:creationId xmlns:a16="http://schemas.microsoft.com/office/drawing/2014/main" id="{1A94C9C7-ED57-A8CA-7D61-0E98E601CF22}"/>
              </a:ext>
            </a:extLst>
          </p:cNvPr>
          <p:cNvSpPr txBox="1"/>
          <p:nvPr/>
        </p:nvSpPr>
        <p:spPr>
          <a:xfrm>
            <a:off x="1190984" y="125610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مشاريع موسمية: ترتبط بمواسم معيّنة كشهر رمضان أو فترة الشتاء</a:t>
            </a:r>
            <a:endParaRPr lang="en-US" dirty="0"/>
          </a:p>
        </p:txBody>
      </p:sp>
      <p:sp>
        <p:nvSpPr>
          <p:cNvPr id="5" name="TextBox 4">
            <a:extLst>
              <a:ext uri="{FF2B5EF4-FFF2-40B4-BE49-F238E27FC236}">
                <a16:creationId xmlns:a16="http://schemas.microsoft.com/office/drawing/2014/main" id="{B29495A5-798B-1855-9720-565FF09087B2}"/>
              </a:ext>
            </a:extLst>
          </p:cNvPr>
          <p:cNvSpPr txBox="1"/>
          <p:nvPr/>
        </p:nvSpPr>
        <p:spPr>
          <a:xfrm>
            <a:off x="1190984" y="349530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مشاريع قصيرة المدى: تستمر لفترة محدودة من أيام إلى أشهر</a:t>
            </a:r>
            <a:endParaRPr lang="en-US" dirty="0"/>
          </a:p>
        </p:txBody>
      </p:sp>
      <p:sp>
        <p:nvSpPr>
          <p:cNvPr id="12" name="TextBox 11">
            <a:extLst>
              <a:ext uri="{FF2B5EF4-FFF2-40B4-BE49-F238E27FC236}">
                <a16:creationId xmlns:a16="http://schemas.microsoft.com/office/drawing/2014/main" id="{74886736-9FBF-61C2-81CD-E5A5687A1BDF}"/>
              </a:ext>
            </a:extLst>
          </p:cNvPr>
          <p:cNvSpPr txBox="1"/>
          <p:nvPr/>
        </p:nvSpPr>
        <p:spPr>
          <a:xfrm>
            <a:off x="1190984" y="5273484"/>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مشاريع مستدامة: تستمر لسنوات وتهدف إلى إحداث تغيير مستدام</a:t>
            </a:r>
            <a:endParaRPr lang="en-US" dirty="0"/>
          </a:p>
        </p:txBody>
      </p:sp>
    </p:spTree>
    <p:extLst>
      <p:ext uri="{BB962C8B-B14F-4D97-AF65-F5344CB8AC3E}">
        <p14:creationId xmlns:p14="http://schemas.microsoft.com/office/powerpoint/2010/main" val="2101544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9C3FAD-194A-19CB-0851-3E3DAEBEE1B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0ADD29D-57F6-C15A-182F-852CC1614A1B}"/>
              </a:ext>
            </a:extLst>
          </p:cNvPr>
          <p:cNvSpPr txBox="1"/>
          <p:nvPr/>
        </p:nvSpPr>
        <p:spPr>
          <a:xfrm>
            <a:off x="2779494" y="-100109"/>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تصنيفات المشاريع التطوعية، وأثرها المجتمعي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6D439CE-F1C2-8972-5B46-DC5EF82100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6" name="Group 25">
            <a:extLst>
              <a:ext uri="{FF2B5EF4-FFF2-40B4-BE49-F238E27FC236}">
                <a16:creationId xmlns:a16="http://schemas.microsoft.com/office/drawing/2014/main" id="{B407BA59-C134-7E8E-BE6B-A8BC6707C490}"/>
              </a:ext>
            </a:extLst>
          </p:cNvPr>
          <p:cNvGrpSpPr/>
          <p:nvPr/>
        </p:nvGrpSpPr>
        <p:grpSpPr>
          <a:xfrm>
            <a:off x="8217105" y="1219199"/>
            <a:ext cx="3162008" cy="5257802"/>
            <a:chOff x="577405" y="1219199"/>
            <a:chExt cx="3162008" cy="5257802"/>
          </a:xfrm>
        </p:grpSpPr>
        <p:grpSp>
          <p:nvGrpSpPr>
            <p:cNvPr id="11" name="Group 10">
              <a:extLst>
                <a:ext uri="{FF2B5EF4-FFF2-40B4-BE49-F238E27FC236}">
                  <a16:creationId xmlns:a16="http://schemas.microsoft.com/office/drawing/2014/main" id="{2731A136-9914-9A2F-E608-12A201343089}"/>
                </a:ext>
              </a:extLst>
            </p:cNvPr>
            <p:cNvGrpSpPr/>
            <p:nvPr/>
          </p:nvGrpSpPr>
          <p:grpSpPr>
            <a:xfrm>
              <a:off x="577405" y="1219199"/>
              <a:ext cx="3162008" cy="5257802"/>
              <a:chOff x="0" y="0"/>
              <a:chExt cx="1582258" cy="2631417"/>
            </a:xfrm>
          </p:grpSpPr>
          <p:sp>
            <p:nvSpPr>
              <p:cNvPr id="22" name="Rectangle: Rounded Corners 21">
                <a:extLst>
                  <a:ext uri="{FF2B5EF4-FFF2-40B4-BE49-F238E27FC236}">
                    <a16:creationId xmlns:a16="http://schemas.microsoft.com/office/drawing/2014/main" id="{A15D6ADC-2675-C1FA-C670-81ABB8598CAC}"/>
                  </a:ext>
                </a:extLst>
              </p:cNvPr>
              <p:cNvSpPr/>
              <p:nvPr/>
            </p:nvSpPr>
            <p:spPr>
              <a:xfrm>
                <a:off x="1" y="888557"/>
                <a:ext cx="1582257" cy="1742860"/>
              </a:xfrm>
              <a:prstGeom prst="round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3" name="Oval 22">
                <a:extLst>
                  <a:ext uri="{FF2B5EF4-FFF2-40B4-BE49-F238E27FC236}">
                    <a16:creationId xmlns:a16="http://schemas.microsoft.com/office/drawing/2014/main" id="{2FA2D155-23DB-9247-A40E-DB01C6B4F9CE}"/>
                  </a:ext>
                </a:extLst>
              </p:cNvPr>
              <p:cNvSpPr/>
              <p:nvPr/>
            </p:nvSpPr>
            <p:spPr>
              <a:xfrm>
                <a:off x="0" y="0"/>
                <a:ext cx="1569774" cy="1569774"/>
              </a:xfrm>
              <a:prstGeom prst="ellipse">
                <a:avLst/>
              </a:prstGeom>
              <a:solidFill>
                <a:srgbClr val="168489"/>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5" name="مربع نص 166">
              <a:extLst>
                <a:ext uri="{FF2B5EF4-FFF2-40B4-BE49-F238E27FC236}">
                  <a16:creationId xmlns:a16="http://schemas.microsoft.com/office/drawing/2014/main" id="{57E8AD98-ADF2-CF5E-E9D7-69DABA8B05EE}"/>
                </a:ext>
              </a:extLst>
            </p:cNvPr>
            <p:cNvSpPr txBox="1"/>
            <p:nvPr/>
          </p:nvSpPr>
          <p:spPr>
            <a:xfrm>
              <a:off x="964850" y="5033261"/>
              <a:ext cx="2387119" cy="1259990"/>
            </a:xfrm>
            <a:prstGeom prst="rect">
              <a:avLst/>
            </a:prstGeom>
          </p:spPr>
          <p:txBody>
            <a:bodyPr wrap="square" rtlCol="1">
              <a:noAutofit/>
            </a:bodyPr>
            <a:lstStyle/>
            <a:p>
              <a:pPr algn="ctr" rtl="0">
                <a:lnSpc>
                  <a:spcPct val="115000"/>
                </a:lnSpc>
              </a:pPr>
              <a:r>
                <a:rPr lang="ar-EG"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من حيث النطاق</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Freeform 77">
              <a:extLst>
                <a:ext uri="{FF2B5EF4-FFF2-40B4-BE49-F238E27FC236}">
                  <a16:creationId xmlns:a16="http://schemas.microsoft.com/office/drawing/2014/main" id="{320DBD98-6EE3-5F45-BE8C-74594815CC52}"/>
                </a:ext>
              </a:extLst>
            </p:cNvPr>
            <p:cNvSpPr/>
            <p:nvPr/>
          </p:nvSpPr>
          <p:spPr>
            <a:xfrm>
              <a:off x="1058907" y="1645187"/>
              <a:ext cx="2073817" cy="1930924"/>
            </a:xfrm>
            <a:custGeom>
              <a:avLst/>
              <a:gdLst/>
              <a:ahLst/>
              <a:cxnLst/>
              <a:rect l="l" t="t" r="r" b="b"/>
              <a:pathLst>
                <a:path w="1495137" h="1392346">
                  <a:moveTo>
                    <a:pt x="0" y="0"/>
                  </a:moveTo>
                  <a:lnTo>
                    <a:pt x="1495137" y="0"/>
                  </a:lnTo>
                  <a:lnTo>
                    <a:pt x="1495137" y="1392346"/>
                  </a:lnTo>
                  <a:lnTo>
                    <a:pt x="0" y="1392346"/>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US" sz="3200"/>
            </a:p>
          </p:txBody>
        </p:sp>
      </p:grpSp>
      <p:sp>
        <p:nvSpPr>
          <p:cNvPr id="3" name="TextBox 2">
            <a:extLst>
              <a:ext uri="{FF2B5EF4-FFF2-40B4-BE49-F238E27FC236}">
                <a16:creationId xmlns:a16="http://schemas.microsoft.com/office/drawing/2014/main" id="{B26F4072-D711-43C5-EBF6-5805EF865043}"/>
              </a:ext>
            </a:extLst>
          </p:cNvPr>
          <p:cNvSpPr txBox="1"/>
          <p:nvPr/>
        </p:nvSpPr>
        <p:spPr>
          <a:xfrm>
            <a:off x="1190984" y="125610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مشاريع محلية: تخدم منطقة أو مجتمع محدد</a:t>
            </a:r>
            <a:endParaRPr lang="en-US" dirty="0"/>
          </a:p>
        </p:txBody>
      </p:sp>
      <p:sp>
        <p:nvSpPr>
          <p:cNvPr id="5" name="TextBox 4">
            <a:extLst>
              <a:ext uri="{FF2B5EF4-FFF2-40B4-BE49-F238E27FC236}">
                <a16:creationId xmlns:a16="http://schemas.microsoft.com/office/drawing/2014/main" id="{F9E0F762-766F-DA26-A50E-6AE182FC9302}"/>
              </a:ext>
            </a:extLst>
          </p:cNvPr>
          <p:cNvSpPr txBox="1"/>
          <p:nvPr/>
        </p:nvSpPr>
        <p:spPr>
          <a:xfrm>
            <a:off x="1190984" y="326479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مشاريع وطنية: تمتد على مستوى الدولة</a:t>
            </a:r>
            <a:endParaRPr lang="en-US" dirty="0"/>
          </a:p>
        </p:txBody>
      </p:sp>
      <p:sp>
        <p:nvSpPr>
          <p:cNvPr id="12" name="TextBox 11">
            <a:extLst>
              <a:ext uri="{FF2B5EF4-FFF2-40B4-BE49-F238E27FC236}">
                <a16:creationId xmlns:a16="http://schemas.microsoft.com/office/drawing/2014/main" id="{F22D12E6-34BD-11EE-ED38-25FA6FF8604A}"/>
              </a:ext>
            </a:extLst>
          </p:cNvPr>
          <p:cNvSpPr txBox="1"/>
          <p:nvPr/>
        </p:nvSpPr>
        <p:spPr>
          <a:xfrm>
            <a:off x="1190984" y="527348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مشاريع دولية: تتجاوز حدود الدولة الواحدة</a:t>
            </a:r>
            <a:endParaRPr lang="en-US" dirty="0"/>
          </a:p>
        </p:txBody>
      </p:sp>
    </p:spTree>
    <p:extLst>
      <p:ext uri="{BB962C8B-B14F-4D97-AF65-F5344CB8AC3E}">
        <p14:creationId xmlns:p14="http://schemas.microsoft.com/office/powerpoint/2010/main" val="3010584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647F65-9829-468E-0CD9-3CDC96C635A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FCA0C1D-3AE2-571B-1F3D-5E023908C4E0}"/>
              </a:ext>
            </a:extLst>
          </p:cNvPr>
          <p:cNvSpPr txBox="1"/>
          <p:nvPr/>
        </p:nvSpPr>
        <p:spPr>
          <a:xfrm>
            <a:off x="2779494" y="-100109"/>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تصنيفات المشاريع التطوعية، وأثرها المجتمعي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D8C6173-2563-DFF2-40F2-AFA42CBBA7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FE09E33F-EBDD-4023-A0DA-BEC1F61C4BAA}"/>
              </a:ext>
            </a:extLst>
          </p:cNvPr>
          <p:cNvSpPr txBox="1"/>
          <p:nvPr/>
        </p:nvSpPr>
        <p:spPr>
          <a:xfrm>
            <a:off x="5507553" y="2818507"/>
            <a:ext cx="6027624"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تُحدث المشاريع التطوّعية أثراً مجتمعياً عميقاً يتجاوز المنفعة المباشرة للمستفيدين، ومن ذلك:</a:t>
            </a:r>
            <a:endParaRPr lang="en-US"/>
          </a:p>
          <a:p>
            <a:r>
              <a:rPr lang="ar-SA"/>
              <a:t>- تعزيز روح الانتماء وترسيخ قيم التعاون والتكافل.</a:t>
            </a:r>
            <a:endParaRPr lang="en-US"/>
          </a:p>
          <a:p>
            <a:r>
              <a:rPr lang="ar-SA"/>
              <a:t>- بناء القدرات المحلية وتمكين المجتمعات.</a:t>
            </a:r>
            <a:endParaRPr lang="en-US"/>
          </a:p>
          <a:p>
            <a:r>
              <a:rPr lang="ar-SA"/>
              <a:t>- المساهمة في تحقيق أهداف التنمية المستدامة.</a:t>
            </a:r>
            <a:endParaRPr lang="en-US"/>
          </a:p>
          <a:p>
            <a:r>
              <a:rPr lang="ar-SA"/>
              <a:t>- تغيير الثقافة المجتمعية نحو المبادرة الإيجابية.</a:t>
            </a:r>
            <a:endParaRPr lang="en-US"/>
          </a:p>
        </p:txBody>
      </p:sp>
      <p:sp>
        <p:nvSpPr>
          <p:cNvPr id="4" name="TextBox 3">
            <a:extLst>
              <a:ext uri="{FF2B5EF4-FFF2-40B4-BE49-F238E27FC236}">
                <a16:creationId xmlns:a16="http://schemas.microsoft.com/office/drawing/2014/main" id="{D11E7FAF-F007-8E9B-81E9-8A56C49024FC}"/>
              </a:ext>
            </a:extLst>
          </p:cNvPr>
          <p:cNvSpPr txBox="1"/>
          <p:nvPr/>
        </p:nvSpPr>
        <p:spPr>
          <a:xfrm>
            <a:off x="5564790" y="1044694"/>
            <a:ext cx="5913150" cy="473206"/>
          </a:xfrm>
          <a:prstGeom prst="rect">
            <a:avLst/>
          </a:prstGeom>
          <a:noFill/>
        </p:spPr>
        <p:txBody>
          <a:bodyPr wrap="square">
            <a:spAutoFit/>
          </a:bodyPr>
          <a:lstStyle>
            <a:defPPr>
              <a:defRPr lang="en-US"/>
            </a:defPPr>
            <a:lvl1pPr algn="just" rtl="1">
              <a:lnSpc>
                <a:spcPct val="115000"/>
              </a:lnSpc>
              <a:defRPr sz="3200" b="1">
                <a:solidFill>
                  <a:srgbClr val="168489"/>
                </a:solidFill>
                <a:latin typeface="Times New Roman" panose="02020603050405020304" pitchFamily="18" charset="0"/>
                <a:cs typeface="Adobe Arabic" panose="02040503050201020203" pitchFamily="18" charset="-78"/>
              </a:defRPr>
            </a:lvl1pPr>
          </a:lstStyle>
          <a:p>
            <a:r>
              <a:rPr lang="ar-SA"/>
              <a:t>الأثر المجتمعي للمشاريع التطوّعية: </a:t>
            </a:r>
            <a:endParaRPr lang="en-US"/>
          </a:p>
        </p:txBody>
      </p:sp>
      <p:pic>
        <p:nvPicPr>
          <p:cNvPr id="6" name="Picture 5" descr="Volunteer ">
            <a:extLst>
              <a:ext uri="{FF2B5EF4-FFF2-40B4-BE49-F238E27FC236}">
                <a16:creationId xmlns:a16="http://schemas.microsoft.com/office/drawing/2014/main" id="{FCF4025F-05BA-F696-5D14-59398E32878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5894" y="2010092"/>
            <a:ext cx="3928011" cy="3928011"/>
          </a:xfrm>
          <a:prstGeom prst="rect">
            <a:avLst/>
          </a:prstGeom>
          <a:noFill/>
          <a:ln>
            <a:noFill/>
          </a:ln>
        </p:spPr>
      </p:pic>
    </p:spTree>
    <p:extLst>
      <p:ext uri="{BB962C8B-B14F-4D97-AF65-F5344CB8AC3E}">
        <p14:creationId xmlns:p14="http://schemas.microsoft.com/office/powerpoint/2010/main" val="25174806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80237-5DE9-6432-71FD-D10BDF2FD99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2B0CCE5-EF37-A526-2689-D414532A0EC7}"/>
              </a:ext>
            </a:extLst>
          </p:cNvPr>
          <p:cNvSpPr txBox="1"/>
          <p:nvPr/>
        </p:nvSpPr>
        <p:spPr>
          <a:xfrm>
            <a:off x="2779494" y="-100109"/>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حالة عملية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880587C-9463-B4A9-BA26-E8A216DCA7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Rectangle: Rounded Corners 3">
            <a:extLst>
              <a:ext uri="{FF2B5EF4-FFF2-40B4-BE49-F238E27FC236}">
                <a16:creationId xmlns:a16="http://schemas.microsoft.com/office/drawing/2014/main" id="{819D2147-55C7-6242-D1D2-17D37264308D}"/>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B9ECEAE-660C-CFA9-1EAE-21C4F56BE974}"/>
              </a:ext>
            </a:extLst>
          </p:cNvPr>
          <p:cNvSpPr txBox="1"/>
          <p:nvPr/>
        </p:nvSpPr>
        <p:spPr>
          <a:xfrm>
            <a:off x="5351490" y="2570857"/>
            <a:ext cx="6027624"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مشروع "مدرستي بيتي" التطوّعي في الأردن، الذي استهدف إعادة تأهيل 500 مدرسة في المناطق النائية خلال 3 سنوات، نجح في تحسين البيئة التعليمية لـ 200,000 طالب وطالبة، ورفع معدّلات الالتحاق بالمدارس بنسبة 15%، وخفّض معدّلات التسرّب الدراسي بنسبة 25%، مما يعكس الأثر العميق الذي يمكن أن تحدثه المشاريع التطوّعية المدروسة</a:t>
            </a:r>
            <a:endParaRPr lang="en-US" dirty="0"/>
          </a:p>
        </p:txBody>
      </p:sp>
      <p:pic>
        <p:nvPicPr>
          <p:cNvPr id="3" name="Picture 2" descr="Charity">
            <a:extLst>
              <a:ext uri="{FF2B5EF4-FFF2-40B4-BE49-F238E27FC236}">
                <a16:creationId xmlns:a16="http://schemas.microsoft.com/office/drawing/2014/main" id="{4D7E54B4-6A94-23FE-336F-FDDB2B72C21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4395" y="1211427"/>
            <a:ext cx="3151023" cy="3151023"/>
          </a:xfrm>
          <a:prstGeom prst="rect">
            <a:avLst/>
          </a:prstGeom>
          <a:noFill/>
          <a:ln>
            <a:noFill/>
          </a:ln>
        </p:spPr>
      </p:pic>
    </p:spTree>
    <p:extLst>
      <p:ext uri="{BB962C8B-B14F-4D97-AF65-F5344CB8AC3E}">
        <p14:creationId xmlns:p14="http://schemas.microsoft.com/office/powerpoint/2010/main" val="4554924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0D205F-9BB4-C547-2E4E-DF6D720D025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05CA357-3D2E-F21C-E406-CB2604558787}"/>
              </a:ext>
            </a:extLst>
          </p:cNvPr>
          <p:cNvSpPr txBox="1"/>
          <p:nvPr/>
        </p:nvSpPr>
        <p:spPr>
          <a:xfrm>
            <a:off x="2457450" y="-100109"/>
            <a:ext cx="72771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دورة حياة المشروع التطوعي، ومؤشرات النجاح في كل مرحلة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37240AC-EA6B-DC49-4D5E-55570D24C8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Rectangle: Rounded Corners 3">
            <a:extLst>
              <a:ext uri="{FF2B5EF4-FFF2-40B4-BE49-F238E27FC236}">
                <a16:creationId xmlns:a16="http://schemas.microsoft.com/office/drawing/2014/main" id="{49F89F1C-F635-9933-2D71-862DB1A653CB}"/>
              </a:ext>
            </a:extLst>
          </p:cNvPr>
          <p:cNvSpPr/>
          <p:nvPr/>
        </p:nvSpPr>
        <p:spPr>
          <a:xfrm rot="4768334">
            <a:off x="-5944834" y="-191844"/>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Charity">
            <a:extLst>
              <a:ext uri="{FF2B5EF4-FFF2-40B4-BE49-F238E27FC236}">
                <a16:creationId xmlns:a16="http://schemas.microsoft.com/office/drawing/2014/main" id="{5E69D81D-874F-3339-A51D-9941C7B714E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17205" y="1211426"/>
            <a:ext cx="3151023" cy="3151023"/>
          </a:xfrm>
          <a:prstGeom prst="rect">
            <a:avLst/>
          </a:prstGeom>
          <a:noFill/>
          <a:ln>
            <a:noFill/>
          </a:ln>
        </p:spPr>
      </p:pic>
      <p:grpSp>
        <p:nvGrpSpPr>
          <p:cNvPr id="43" name="Group 42">
            <a:extLst>
              <a:ext uri="{FF2B5EF4-FFF2-40B4-BE49-F238E27FC236}">
                <a16:creationId xmlns:a16="http://schemas.microsoft.com/office/drawing/2014/main" id="{E43A6CCB-C773-D634-CDE2-90585A2ECEEF}"/>
              </a:ext>
            </a:extLst>
          </p:cNvPr>
          <p:cNvGrpSpPr/>
          <p:nvPr/>
        </p:nvGrpSpPr>
        <p:grpSpPr>
          <a:xfrm>
            <a:off x="988677" y="2628899"/>
            <a:ext cx="2499268" cy="2857502"/>
            <a:chOff x="-230523" y="2362199"/>
            <a:chExt cx="2499268" cy="2857502"/>
          </a:xfrm>
        </p:grpSpPr>
        <p:grpSp>
          <p:nvGrpSpPr>
            <p:cNvPr id="14" name="Group 13">
              <a:extLst>
                <a:ext uri="{FF2B5EF4-FFF2-40B4-BE49-F238E27FC236}">
                  <a16:creationId xmlns:a16="http://schemas.microsoft.com/office/drawing/2014/main" id="{D8D5AF49-074F-320E-E917-FE68717B5EE7}"/>
                </a:ext>
              </a:extLst>
            </p:cNvPr>
            <p:cNvGrpSpPr/>
            <p:nvPr/>
          </p:nvGrpSpPr>
          <p:grpSpPr>
            <a:xfrm>
              <a:off x="-230523" y="2362199"/>
              <a:ext cx="2499268" cy="2857502"/>
              <a:chOff x="0" y="0"/>
              <a:chExt cx="1301254" cy="1487890"/>
            </a:xfrm>
          </p:grpSpPr>
          <p:grpSp>
            <p:nvGrpSpPr>
              <p:cNvPr id="38" name="Group 37">
                <a:extLst>
                  <a:ext uri="{FF2B5EF4-FFF2-40B4-BE49-F238E27FC236}">
                    <a16:creationId xmlns:a16="http://schemas.microsoft.com/office/drawing/2014/main" id="{C58C9E78-031A-E31C-D758-3DF6A4AC2007}"/>
                  </a:ext>
                </a:extLst>
              </p:cNvPr>
              <p:cNvGrpSpPr/>
              <p:nvPr/>
            </p:nvGrpSpPr>
            <p:grpSpPr>
              <a:xfrm>
                <a:off x="0" y="0"/>
                <a:ext cx="1301254" cy="1487890"/>
                <a:chOff x="0" y="0"/>
                <a:chExt cx="1301254" cy="1487890"/>
              </a:xfrm>
            </p:grpSpPr>
            <p:sp>
              <p:nvSpPr>
                <p:cNvPr id="41" name="Freeform: Shape 40">
                  <a:extLst>
                    <a:ext uri="{FF2B5EF4-FFF2-40B4-BE49-F238E27FC236}">
                      <a16:creationId xmlns:a16="http://schemas.microsoft.com/office/drawing/2014/main" id="{C173A00A-0DE1-0D75-0864-EBE0A206A136}"/>
                    </a:ext>
                  </a:extLst>
                </p:cNvPr>
                <p:cNvSpPr/>
                <p:nvPr/>
              </p:nvSpPr>
              <p:spPr>
                <a:xfrm>
                  <a:off x="0" y="204261"/>
                  <a:ext cx="1077357" cy="1283629"/>
                </a:xfrm>
                <a:custGeom>
                  <a:avLst/>
                  <a:gdLst>
                    <a:gd name="connsiteX0" fmla="*/ 213942 w 1283630"/>
                    <a:gd name="connsiteY0" fmla="*/ 0 h 1283629"/>
                    <a:gd name="connsiteX1" fmla="*/ 888054 w 1283630"/>
                    <a:gd name="connsiteY1" fmla="*/ 0 h 1283629"/>
                    <a:gd name="connsiteX2" fmla="*/ 1235923 w 1283630"/>
                    <a:gd name="connsiteY2" fmla="*/ 347869 h 1283629"/>
                    <a:gd name="connsiteX3" fmla="*/ 1283630 w 1283630"/>
                    <a:gd name="connsiteY3" fmla="*/ 343060 h 1283629"/>
                    <a:gd name="connsiteX4" fmla="*/ 1283630 w 1283630"/>
                    <a:gd name="connsiteY4" fmla="*/ 1069687 h 1283629"/>
                    <a:gd name="connsiteX5" fmla="*/ 1069688 w 1283630"/>
                    <a:gd name="connsiteY5" fmla="*/ 1283629 h 1283629"/>
                    <a:gd name="connsiteX6" fmla="*/ 213942 w 1283630"/>
                    <a:gd name="connsiteY6" fmla="*/ 1283629 h 1283629"/>
                    <a:gd name="connsiteX7" fmla="*/ 0 w 1283630"/>
                    <a:gd name="connsiteY7" fmla="*/ 1069687 h 1283629"/>
                    <a:gd name="connsiteX8" fmla="*/ 0 w 1283630"/>
                    <a:gd name="connsiteY8" fmla="*/ 213942 h 1283629"/>
                    <a:gd name="connsiteX9" fmla="*/ 213942 w 1283630"/>
                    <a:gd name="connsiteY9" fmla="*/ 0 h 128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3630" h="1283629">
                      <a:moveTo>
                        <a:pt x="213942" y="0"/>
                      </a:moveTo>
                      <a:lnTo>
                        <a:pt x="888054" y="0"/>
                      </a:lnTo>
                      <a:cubicBezTo>
                        <a:pt x="888054" y="192123"/>
                        <a:pt x="1043800" y="347869"/>
                        <a:pt x="1235923" y="347869"/>
                      </a:cubicBezTo>
                      <a:lnTo>
                        <a:pt x="1283630" y="343060"/>
                      </a:lnTo>
                      <a:lnTo>
                        <a:pt x="1283630" y="1069687"/>
                      </a:lnTo>
                      <a:cubicBezTo>
                        <a:pt x="1283630" y="1187844"/>
                        <a:pt x="1187845" y="1283629"/>
                        <a:pt x="1069688" y="1283629"/>
                      </a:cubicBezTo>
                      <a:lnTo>
                        <a:pt x="213942" y="1283629"/>
                      </a:lnTo>
                      <a:cubicBezTo>
                        <a:pt x="95785" y="1283629"/>
                        <a:pt x="0" y="1187844"/>
                        <a:pt x="0" y="1069687"/>
                      </a:cubicBezTo>
                      <a:lnTo>
                        <a:pt x="0" y="213942"/>
                      </a:lnTo>
                      <a:cubicBezTo>
                        <a:pt x="0" y="95785"/>
                        <a:pt x="95785" y="0"/>
                        <a:pt x="213942" y="0"/>
                      </a:cubicBezTo>
                      <a:close/>
                    </a:path>
                  </a:pathLst>
                </a:custGeom>
                <a:no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2" name="Oval 41">
                  <a:extLst>
                    <a:ext uri="{FF2B5EF4-FFF2-40B4-BE49-F238E27FC236}">
                      <a16:creationId xmlns:a16="http://schemas.microsoft.com/office/drawing/2014/main" id="{12A35328-2895-57F3-90EE-F33CBB703445}"/>
                    </a:ext>
                  </a:extLst>
                </p:cNvPr>
                <p:cNvSpPr/>
                <p:nvPr/>
              </p:nvSpPr>
              <p:spPr>
                <a:xfrm>
                  <a:off x="806849" y="0"/>
                  <a:ext cx="494405" cy="494405"/>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9" name="TextBox 4151">
                <a:extLst>
                  <a:ext uri="{FF2B5EF4-FFF2-40B4-BE49-F238E27FC236}">
                    <a16:creationId xmlns:a16="http://schemas.microsoft.com/office/drawing/2014/main" id="{3B773FFA-98EF-A2E6-3809-E460DF2CC59D}"/>
                  </a:ext>
                </a:extLst>
              </p:cNvPr>
              <p:cNvSpPr txBox="1"/>
              <p:nvPr/>
            </p:nvSpPr>
            <p:spPr>
              <a:xfrm>
                <a:off x="15096" y="504682"/>
                <a:ext cx="1025525" cy="813431"/>
              </a:xfrm>
              <a:prstGeom prst="rect">
                <a:avLst/>
              </a:prstGeom>
              <a:noFill/>
            </p:spPr>
            <p:txBody>
              <a:bodyPr wrap="square" rtlCol="0">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الإعداد والتخطيط</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0" name="Graphic 19" descr="List with solid fill">
              <a:extLst>
                <a:ext uri="{FF2B5EF4-FFF2-40B4-BE49-F238E27FC236}">
                  <a16:creationId xmlns:a16="http://schemas.microsoft.com/office/drawing/2014/main" id="{95BFCDBF-41A7-80D6-1B9C-8F24084205E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420401" y="2432580"/>
              <a:ext cx="751481" cy="751527"/>
            </a:xfrm>
            <a:prstGeom prst="rect">
              <a:avLst/>
            </a:prstGeom>
          </p:spPr>
        </p:pic>
      </p:grpSp>
      <p:sp>
        <p:nvSpPr>
          <p:cNvPr id="47" name="TextBox 46">
            <a:extLst>
              <a:ext uri="{FF2B5EF4-FFF2-40B4-BE49-F238E27FC236}">
                <a16:creationId xmlns:a16="http://schemas.microsoft.com/office/drawing/2014/main" id="{75987B17-110F-4ADE-025C-313BBA67D27A}"/>
              </a:ext>
            </a:extLst>
          </p:cNvPr>
          <p:cNvSpPr txBox="1"/>
          <p:nvPr/>
        </p:nvSpPr>
        <p:spPr>
          <a:xfrm>
            <a:off x="5351490" y="1314285"/>
            <a:ext cx="6027624"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الأنشطة الرئيسية: تحديد الاحتياج، دراسة الجدوى، وضع الرؤية والأهداف، تصميم خطة العمل، تحديد الموارد المطلوبة.</a:t>
            </a:r>
            <a:endParaRPr lang="en-US"/>
          </a:p>
        </p:txBody>
      </p:sp>
      <p:sp>
        <p:nvSpPr>
          <p:cNvPr id="48" name="TextBox 47">
            <a:extLst>
              <a:ext uri="{FF2B5EF4-FFF2-40B4-BE49-F238E27FC236}">
                <a16:creationId xmlns:a16="http://schemas.microsoft.com/office/drawing/2014/main" id="{4BA8A91B-7BC8-2344-0040-9B313A5F81D7}"/>
              </a:ext>
            </a:extLst>
          </p:cNvPr>
          <p:cNvSpPr txBox="1"/>
          <p:nvPr/>
        </p:nvSpPr>
        <p:spPr>
          <a:xfrm>
            <a:off x="5290173" y="2853724"/>
            <a:ext cx="5913150" cy="658642"/>
          </a:xfrm>
          <a:prstGeom prst="rect">
            <a:avLst/>
          </a:prstGeom>
          <a:noFill/>
        </p:spPr>
        <p:txBody>
          <a:bodyPr wrap="square">
            <a:spAutoFit/>
          </a:bodyPr>
          <a:lstStyle>
            <a:defPPr>
              <a:defRPr lang="en-US"/>
            </a:defPPr>
            <a:lvl1pPr algn="just" rtl="1">
              <a:lnSpc>
                <a:spcPct val="115000"/>
              </a:lnSpc>
              <a:defRPr sz="3200" b="1">
                <a:solidFill>
                  <a:srgbClr val="168489"/>
                </a:solidFill>
                <a:latin typeface="Times New Roman" panose="02020603050405020304" pitchFamily="18" charset="0"/>
                <a:cs typeface="Adobe Arabic" panose="02040503050201020203" pitchFamily="18" charset="-78"/>
              </a:defRPr>
            </a:lvl1pPr>
          </a:lstStyle>
          <a:p>
            <a:r>
              <a:rPr lang="ar-SA"/>
              <a:t>مؤشرات النجاح: </a:t>
            </a:r>
            <a:endParaRPr lang="en-US"/>
          </a:p>
        </p:txBody>
      </p:sp>
      <p:sp>
        <p:nvSpPr>
          <p:cNvPr id="49" name="TextBox 48">
            <a:extLst>
              <a:ext uri="{FF2B5EF4-FFF2-40B4-BE49-F238E27FC236}">
                <a16:creationId xmlns:a16="http://schemas.microsoft.com/office/drawing/2014/main" id="{85787869-E083-1E6B-9B19-213B59F9C6E6}"/>
              </a:ext>
            </a:extLst>
          </p:cNvPr>
          <p:cNvSpPr txBox="1"/>
          <p:nvPr/>
        </p:nvSpPr>
        <p:spPr>
          <a:xfrm>
            <a:off x="4838662" y="366681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7"/>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وضوح الرؤية والأهداف</a:t>
            </a:r>
            <a:endParaRPr lang="en-US" dirty="0"/>
          </a:p>
        </p:txBody>
      </p:sp>
      <p:sp>
        <p:nvSpPr>
          <p:cNvPr id="50" name="TextBox 49">
            <a:extLst>
              <a:ext uri="{FF2B5EF4-FFF2-40B4-BE49-F238E27FC236}">
                <a16:creationId xmlns:a16="http://schemas.microsoft.com/office/drawing/2014/main" id="{B114B613-E725-66B8-189F-BF0F167464A3}"/>
              </a:ext>
            </a:extLst>
          </p:cNvPr>
          <p:cNvSpPr txBox="1"/>
          <p:nvPr/>
        </p:nvSpPr>
        <p:spPr>
          <a:xfrm>
            <a:off x="4838662" y="437461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7"/>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شمولية الخطة لكافة جوانب المشروع</a:t>
            </a:r>
            <a:endParaRPr lang="en-US" dirty="0"/>
          </a:p>
        </p:txBody>
      </p:sp>
      <p:sp>
        <p:nvSpPr>
          <p:cNvPr id="51" name="TextBox 50">
            <a:extLst>
              <a:ext uri="{FF2B5EF4-FFF2-40B4-BE49-F238E27FC236}">
                <a16:creationId xmlns:a16="http://schemas.microsoft.com/office/drawing/2014/main" id="{C6E7A0DE-11FC-7908-DB74-53F22F90F32C}"/>
              </a:ext>
            </a:extLst>
          </p:cNvPr>
          <p:cNvSpPr txBox="1"/>
          <p:nvPr/>
        </p:nvSpPr>
        <p:spPr>
          <a:xfrm>
            <a:off x="4838662" y="508241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7"/>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واقعية التقديرات المالية والزمنية</a:t>
            </a:r>
            <a:endParaRPr lang="en-US" dirty="0"/>
          </a:p>
        </p:txBody>
      </p:sp>
      <p:sp>
        <p:nvSpPr>
          <p:cNvPr id="54" name="TextBox 53">
            <a:extLst>
              <a:ext uri="{FF2B5EF4-FFF2-40B4-BE49-F238E27FC236}">
                <a16:creationId xmlns:a16="http://schemas.microsoft.com/office/drawing/2014/main" id="{A2132BF7-6CD1-D745-D378-C6CB8C1937ED}"/>
              </a:ext>
            </a:extLst>
          </p:cNvPr>
          <p:cNvSpPr txBox="1"/>
          <p:nvPr/>
        </p:nvSpPr>
        <p:spPr>
          <a:xfrm>
            <a:off x="4838662" y="579021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7"/>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تحديد المخاطر المحتملة وآليات التعامل معها</a:t>
            </a:r>
            <a:endParaRPr lang="en-US" dirty="0"/>
          </a:p>
        </p:txBody>
      </p:sp>
    </p:spTree>
    <p:extLst>
      <p:ext uri="{BB962C8B-B14F-4D97-AF65-F5344CB8AC3E}">
        <p14:creationId xmlns:p14="http://schemas.microsoft.com/office/powerpoint/2010/main" val="3632308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1000"/>
                                        <p:tgtEl>
                                          <p:spTgt spid="49"/>
                                        </p:tgtEl>
                                      </p:cBhvr>
                                    </p:animEffect>
                                    <p:anim calcmode="lin" valueType="num">
                                      <p:cBhvr>
                                        <p:cTn id="15" dur="1000" fill="hold"/>
                                        <p:tgtEl>
                                          <p:spTgt spid="49"/>
                                        </p:tgtEl>
                                        <p:attrNameLst>
                                          <p:attrName>ppt_x</p:attrName>
                                        </p:attrNameLst>
                                      </p:cBhvr>
                                      <p:tavLst>
                                        <p:tav tm="0">
                                          <p:val>
                                            <p:strVal val="#ppt_x"/>
                                          </p:val>
                                        </p:tav>
                                        <p:tav tm="100000">
                                          <p:val>
                                            <p:strVal val="#ppt_x"/>
                                          </p:val>
                                        </p:tav>
                                      </p:tavLst>
                                    </p:anim>
                                    <p:anim calcmode="lin" valueType="num">
                                      <p:cBhvr>
                                        <p:cTn id="16"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1000"/>
                                        <p:tgtEl>
                                          <p:spTgt spid="50"/>
                                        </p:tgtEl>
                                      </p:cBhvr>
                                    </p:animEffect>
                                    <p:anim calcmode="lin" valueType="num">
                                      <p:cBhvr>
                                        <p:cTn id="22" dur="1000" fill="hold"/>
                                        <p:tgtEl>
                                          <p:spTgt spid="50"/>
                                        </p:tgtEl>
                                        <p:attrNameLst>
                                          <p:attrName>ppt_x</p:attrName>
                                        </p:attrNameLst>
                                      </p:cBhvr>
                                      <p:tavLst>
                                        <p:tav tm="0">
                                          <p:val>
                                            <p:strVal val="#ppt_x"/>
                                          </p:val>
                                        </p:tav>
                                        <p:tav tm="100000">
                                          <p:val>
                                            <p:strVal val="#ppt_x"/>
                                          </p:val>
                                        </p:tav>
                                      </p:tavLst>
                                    </p:anim>
                                    <p:anim calcmode="lin" valueType="num">
                                      <p:cBhvr>
                                        <p:cTn id="23"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1000"/>
                                        <p:tgtEl>
                                          <p:spTgt spid="51"/>
                                        </p:tgtEl>
                                      </p:cBhvr>
                                    </p:animEffect>
                                    <p:anim calcmode="lin" valueType="num">
                                      <p:cBhvr>
                                        <p:cTn id="29" dur="1000" fill="hold"/>
                                        <p:tgtEl>
                                          <p:spTgt spid="51"/>
                                        </p:tgtEl>
                                        <p:attrNameLst>
                                          <p:attrName>ppt_x</p:attrName>
                                        </p:attrNameLst>
                                      </p:cBhvr>
                                      <p:tavLst>
                                        <p:tav tm="0">
                                          <p:val>
                                            <p:strVal val="#ppt_x"/>
                                          </p:val>
                                        </p:tav>
                                        <p:tav tm="100000">
                                          <p:val>
                                            <p:strVal val="#ppt_x"/>
                                          </p:val>
                                        </p:tav>
                                      </p:tavLst>
                                    </p:anim>
                                    <p:anim calcmode="lin" valueType="num">
                                      <p:cBhvr>
                                        <p:cTn id="30"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1000"/>
                                        <p:tgtEl>
                                          <p:spTgt spid="54"/>
                                        </p:tgtEl>
                                      </p:cBhvr>
                                    </p:animEffect>
                                    <p:anim calcmode="lin" valueType="num">
                                      <p:cBhvr>
                                        <p:cTn id="36" dur="1000" fill="hold"/>
                                        <p:tgtEl>
                                          <p:spTgt spid="54"/>
                                        </p:tgtEl>
                                        <p:attrNameLst>
                                          <p:attrName>ppt_x</p:attrName>
                                        </p:attrNameLst>
                                      </p:cBhvr>
                                      <p:tavLst>
                                        <p:tav tm="0">
                                          <p:val>
                                            <p:strVal val="#ppt_x"/>
                                          </p:val>
                                        </p:tav>
                                        <p:tav tm="100000">
                                          <p:val>
                                            <p:strVal val="#ppt_x"/>
                                          </p:val>
                                        </p:tav>
                                      </p:tavLst>
                                    </p:anim>
                                    <p:anim calcmode="lin" valueType="num">
                                      <p:cBhvr>
                                        <p:cTn id="37"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9" grpId="0"/>
      <p:bldP spid="50" grpId="0"/>
      <p:bldP spid="51" grpId="0"/>
      <p:bldP spid="5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8E9107-9985-8016-366F-2BBA7EBABB0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8C307C9-2922-FEBA-36C4-161384ED1D3E}"/>
              </a:ext>
            </a:extLst>
          </p:cNvPr>
          <p:cNvSpPr txBox="1"/>
          <p:nvPr/>
        </p:nvSpPr>
        <p:spPr>
          <a:xfrm>
            <a:off x="2457450" y="-100109"/>
            <a:ext cx="72771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دورة حياة المشروع التطوعي، ومؤشرات النجاح في كل مرحلة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9AFFEAC-C40F-1C92-E274-99AFC9BA6D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4" name="Group 43">
            <a:extLst>
              <a:ext uri="{FF2B5EF4-FFF2-40B4-BE49-F238E27FC236}">
                <a16:creationId xmlns:a16="http://schemas.microsoft.com/office/drawing/2014/main" id="{4E78B686-0B84-BBA3-1BBD-CD5D9DB1C797}"/>
              </a:ext>
            </a:extLst>
          </p:cNvPr>
          <p:cNvGrpSpPr/>
          <p:nvPr/>
        </p:nvGrpSpPr>
        <p:grpSpPr>
          <a:xfrm>
            <a:off x="764871" y="2362199"/>
            <a:ext cx="2499268" cy="2857502"/>
            <a:chOff x="2307921" y="2362199"/>
            <a:chExt cx="2499268" cy="2857502"/>
          </a:xfrm>
        </p:grpSpPr>
        <p:grpSp>
          <p:nvGrpSpPr>
            <p:cNvPr id="15" name="Group 14">
              <a:extLst>
                <a:ext uri="{FF2B5EF4-FFF2-40B4-BE49-F238E27FC236}">
                  <a16:creationId xmlns:a16="http://schemas.microsoft.com/office/drawing/2014/main" id="{07D32C48-F6EC-E5C9-3A27-E206261C2811}"/>
                </a:ext>
              </a:extLst>
            </p:cNvPr>
            <p:cNvGrpSpPr/>
            <p:nvPr/>
          </p:nvGrpSpPr>
          <p:grpSpPr>
            <a:xfrm>
              <a:off x="2307921" y="2362199"/>
              <a:ext cx="2499268" cy="2857502"/>
              <a:chOff x="1321651" y="0"/>
              <a:chExt cx="1301254" cy="1487890"/>
            </a:xfrm>
          </p:grpSpPr>
          <p:grpSp>
            <p:nvGrpSpPr>
              <p:cNvPr id="33" name="Group 32">
                <a:extLst>
                  <a:ext uri="{FF2B5EF4-FFF2-40B4-BE49-F238E27FC236}">
                    <a16:creationId xmlns:a16="http://schemas.microsoft.com/office/drawing/2014/main" id="{5114E658-EF44-E527-2269-570F42C9A8A0}"/>
                  </a:ext>
                </a:extLst>
              </p:cNvPr>
              <p:cNvGrpSpPr/>
              <p:nvPr/>
            </p:nvGrpSpPr>
            <p:grpSpPr>
              <a:xfrm>
                <a:off x="1321651" y="0"/>
                <a:ext cx="1301254" cy="1487890"/>
                <a:chOff x="1321651" y="0"/>
                <a:chExt cx="1301254" cy="1487890"/>
              </a:xfrm>
            </p:grpSpPr>
            <p:sp>
              <p:nvSpPr>
                <p:cNvPr id="36" name="Freeform: Shape 35">
                  <a:extLst>
                    <a:ext uri="{FF2B5EF4-FFF2-40B4-BE49-F238E27FC236}">
                      <a16:creationId xmlns:a16="http://schemas.microsoft.com/office/drawing/2014/main" id="{C464ADAF-059B-856B-EB3D-A8BE90641D1B}"/>
                    </a:ext>
                  </a:extLst>
                </p:cNvPr>
                <p:cNvSpPr/>
                <p:nvPr/>
              </p:nvSpPr>
              <p:spPr>
                <a:xfrm>
                  <a:off x="1321651" y="204261"/>
                  <a:ext cx="1077357" cy="1283629"/>
                </a:xfrm>
                <a:custGeom>
                  <a:avLst/>
                  <a:gdLst>
                    <a:gd name="connsiteX0" fmla="*/ 213942 w 1283630"/>
                    <a:gd name="connsiteY0" fmla="*/ 0 h 1283629"/>
                    <a:gd name="connsiteX1" fmla="*/ 888054 w 1283630"/>
                    <a:gd name="connsiteY1" fmla="*/ 0 h 1283629"/>
                    <a:gd name="connsiteX2" fmla="*/ 1235923 w 1283630"/>
                    <a:gd name="connsiteY2" fmla="*/ 347869 h 1283629"/>
                    <a:gd name="connsiteX3" fmla="*/ 1283630 w 1283630"/>
                    <a:gd name="connsiteY3" fmla="*/ 343060 h 1283629"/>
                    <a:gd name="connsiteX4" fmla="*/ 1283630 w 1283630"/>
                    <a:gd name="connsiteY4" fmla="*/ 1069687 h 1283629"/>
                    <a:gd name="connsiteX5" fmla="*/ 1069688 w 1283630"/>
                    <a:gd name="connsiteY5" fmla="*/ 1283629 h 1283629"/>
                    <a:gd name="connsiteX6" fmla="*/ 213942 w 1283630"/>
                    <a:gd name="connsiteY6" fmla="*/ 1283629 h 1283629"/>
                    <a:gd name="connsiteX7" fmla="*/ 0 w 1283630"/>
                    <a:gd name="connsiteY7" fmla="*/ 1069687 h 1283629"/>
                    <a:gd name="connsiteX8" fmla="*/ 0 w 1283630"/>
                    <a:gd name="connsiteY8" fmla="*/ 213942 h 1283629"/>
                    <a:gd name="connsiteX9" fmla="*/ 213942 w 1283630"/>
                    <a:gd name="connsiteY9" fmla="*/ 0 h 128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3630" h="1283629">
                      <a:moveTo>
                        <a:pt x="213942" y="0"/>
                      </a:moveTo>
                      <a:lnTo>
                        <a:pt x="888054" y="0"/>
                      </a:lnTo>
                      <a:cubicBezTo>
                        <a:pt x="888054" y="192123"/>
                        <a:pt x="1043800" y="347869"/>
                        <a:pt x="1235923" y="347869"/>
                      </a:cubicBezTo>
                      <a:lnTo>
                        <a:pt x="1283630" y="343060"/>
                      </a:lnTo>
                      <a:lnTo>
                        <a:pt x="1283630" y="1069687"/>
                      </a:lnTo>
                      <a:cubicBezTo>
                        <a:pt x="1283630" y="1187844"/>
                        <a:pt x="1187845" y="1283629"/>
                        <a:pt x="1069688" y="1283629"/>
                      </a:cubicBezTo>
                      <a:lnTo>
                        <a:pt x="213942" y="1283629"/>
                      </a:lnTo>
                      <a:cubicBezTo>
                        <a:pt x="95785" y="1283629"/>
                        <a:pt x="0" y="1187844"/>
                        <a:pt x="0" y="1069687"/>
                      </a:cubicBezTo>
                      <a:lnTo>
                        <a:pt x="0" y="213942"/>
                      </a:lnTo>
                      <a:cubicBezTo>
                        <a:pt x="0" y="95785"/>
                        <a:pt x="95785" y="0"/>
                        <a:pt x="213942" y="0"/>
                      </a:cubicBezTo>
                      <a:close/>
                    </a:path>
                  </a:pathLst>
                </a:custGeom>
                <a:noFill/>
                <a:ln w="28575">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7" name="Oval 36">
                  <a:extLst>
                    <a:ext uri="{FF2B5EF4-FFF2-40B4-BE49-F238E27FC236}">
                      <a16:creationId xmlns:a16="http://schemas.microsoft.com/office/drawing/2014/main" id="{25C6CD73-4156-053C-941B-61D001EA5E37}"/>
                    </a:ext>
                  </a:extLst>
                </p:cNvPr>
                <p:cNvSpPr/>
                <p:nvPr/>
              </p:nvSpPr>
              <p:spPr>
                <a:xfrm>
                  <a:off x="2128500" y="0"/>
                  <a:ext cx="494405" cy="494405"/>
                </a:xfrm>
                <a:prstGeom prst="ellipse">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4" name="TextBox 1063">
                <a:extLst>
                  <a:ext uri="{FF2B5EF4-FFF2-40B4-BE49-F238E27FC236}">
                    <a16:creationId xmlns:a16="http://schemas.microsoft.com/office/drawing/2014/main" id="{62783396-92D4-CFF9-F1C7-CCE32738FE36}"/>
                  </a:ext>
                </a:extLst>
              </p:cNvPr>
              <p:cNvSpPr txBox="1"/>
              <p:nvPr/>
            </p:nvSpPr>
            <p:spPr>
              <a:xfrm>
                <a:off x="1472415" y="531174"/>
                <a:ext cx="754049" cy="783140"/>
              </a:xfrm>
              <a:prstGeom prst="rect">
                <a:avLst/>
              </a:prstGeom>
              <a:noFill/>
            </p:spPr>
            <p:txBody>
              <a:bodyPr wrap="square" rtlCol="0">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التنظيم والإطلاق</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7" name="Graphic 7" descr="Books on shelf with solid fill">
              <a:extLst>
                <a:ext uri="{FF2B5EF4-FFF2-40B4-BE49-F238E27FC236}">
                  <a16:creationId xmlns:a16="http://schemas.microsoft.com/office/drawing/2014/main" id="{8FBD0446-F664-FAFA-4FFA-FDC274FA605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912910" y="2403059"/>
              <a:ext cx="821632" cy="821682"/>
            </a:xfrm>
            <a:prstGeom prst="rect">
              <a:avLst/>
            </a:prstGeom>
          </p:spPr>
        </p:pic>
      </p:grpSp>
      <p:sp>
        <p:nvSpPr>
          <p:cNvPr id="2" name="TextBox 1">
            <a:extLst>
              <a:ext uri="{FF2B5EF4-FFF2-40B4-BE49-F238E27FC236}">
                <a16:creationId xmlns:a16="http://schemas.microsoft.com/office/drawing/2014/main" id="{57EF684D-0E21-BE64-877F-4B7C7A7D15CA}"/>
              </a:ext>
            </a:extLst>
          </p:cNvPr>
          <p:cNvSpPr txBox="1"/>
          <p:nvPr/>
        </p:nvSpPr>
        <p:spPr>
          <a:xfrm>
            <a:off x="5351490" y="1314285"/>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الأنشطة الرئيسية: استقطاب المتطوّعين، تشكيل فرق العمل، توزيع المهام، تجهيز الموارد، الإعلان عن المشروع</a:t>
            </a:r>
            <a:endParaRPr lang="en-US" dirty="0"/>
          </a:p>
        </p:txBody>
      </p:sp>
      <p:sp>
        <p:nvSpPr>
          <p:cNvPr id="5" name="TextBox 4">
            <a:extLst>
              <a:ext uri="{FF2B5EF4-FFF2-40B4-BE49-F238E27FC236}">
                <a16:creationId xmlns:a16="http://schemas.microsoft.com/office/drawing/2014/main" id="{E33E0005-1D10-2250-E19A-DAE9EA42F186}"/>
              </a:ext>
            </a:extLst>
          </p:cNvPr>
          <p:cNvSpPr txBox="1"/>
          <p:nvPr/>
        </p:nvSpPr>
        <p:spPr>
          <a:xfrm>
            <a:off x="5290173" y="2853724"/>
            <a:ext cx="5913150" cy="658642"/>
          </a:xfrm>
          <a:prstGeom prst="rect">
            <a:avLst/>
          </a:prstGeom>
          <a:noFill/>
        </p:spPr>
        <p:txBody>
          <a:bodyPr wrap="square">
            <a:spAutoFit/>
          </a:bodyPr>
          <a:lstStyle>
            <a:defPPr>
              <a:defRPr lang="en-US"/>
            </a:defPPr>
            <a:lvl1pPr algn="just" rtl="1">
              <a:lnSpc>
                <a:spcPct val="115000"/>
              </a:lnSpc>
              <a:defRPr sz="3200" b="1">
                <a:solidFill>
                  <a:srgbClr val="168489"/>
                </a:solidFill>
                <a:latin typeface="Times New Roman" panose="02020603050405020304" pitchFamily="18" charset="0"/>
                <a:cs typeface="Adobe Arabic" panose="02040503050201020203" pitchFamily="18" charset="-78"/>
              </a:defRPr>
            </a:lvl1pPr>
          </a:lstStyle>
          <a:p>
            <a:r>
              <a:rPr lang="ar-SA"/>
              <a:t>مؤشرات النجاح: </a:t>
            </a:r>
            <a:endParaRPr lang="en-US"/>
          </a:p>
        </p:txBody>
      </p:sp>
      <p:sp>
        <p:nvSpPr>
          <p:cNvPr id="12" name="TextBox 11">
            <a:extLst>
              <a:ext uri="{FF2B5EF4-FFF2-40B4-BE49-F238E27FC236}">
                <a16:creationId xmlns:a16="http://schemas.microsoft.com/office/drawing/2014/main" id="{5A9BEE74-4347-673B-B0DD-D430442AA15B}"/>
              </a:ext>
            </a:extLst>
          </p:cNvPr>
          <p:cNvSpPr txBox="1"/>
          <p:nvPr/>
        </p:nvSpPr>
        <p:spPr>
          <a:xfrm>
            <a:off x="4838662" y="366681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اكتمال فريق العمل وفق الاحتياج</a:t>
            </a:r>
            <a:endParaRPr lang="en-US" dirty="0"/>
          </a:p>
        </p:txBody>
      </p:sp>
      <p:sp>
        <p:nvSpPr>
          <p:cNvPr id="25" name="TextBox 24">
            <a:extLst>
              <a:ext uri="{FF2B5EF4-FFF2-40B4-BE49-F238E27FC236}">
                <a16:creationId xmlns:a16="http://schemas.microsoft.com/office/drawing/2014/main" id="{5A52542C-F982-0551-EFD0-17E485E956D6}"/>
              </a:ext>
            </a:extLst>
          </p:cNvPr>
          <p:cNvSpPr txBox="1"/>
          <p:nvPr/>
        </p:nvSpPr>
        <p:spPr>
          <a:xfrm>
            <a:off x="4838662" y="437461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وضوح الأدوار والمسؤوليات</a:t>
            </a:r>
            <a:endParaRPr lang="en-US" dirty="0"/>
          </a:p>
        </p:txBody>
      </p:sp>
      <p:sp>
        <p:nvSpPr>
          <p:cNvPr id="30" name="TextBox 29">
            <a:extLst>
              <a:ext uri="{FF2B5EF4-FFF2-40B4-BE49-F238E27FC236}">
                <a16:creationId xmlns:a16="http://schemas.microsoft.com/office/drawing/2014/main" id="{B653F952-3768-4AC9-9CB7-D04F3F5F7C23}"/>
              </a:ext>
            </a:extLst>
          </p:cNvPr>
          <p:cNvSpPr txBox="1"/>
          <p:nvPr/>
        </p:nvSpPr>
        <p:spPr>
          <a:xfrm>
            <a:off x="4838662" y="508241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فعالية التواصل داخل فريق العمل</a:t>
            </a:r>
            <a:endParaRPr lang="en-US" dirty="0"/>
          </a:p>
        </p:txBody>
      </p:sp>
      <p:sp>
        <p:nvSpPr>
          <p:cNvPr id="35" name="TextBox 34">
            <a:extLst>
              <a:ext uri="{FF2B5EF4-FFF2-40B4-BE49-F238E27FC236}">
                <a16:creationId xmlns:a16="http://schemas.microsoft.com/office/drawing/2014/main" id="{EAF198A5-496C-0070-0386-85100BA7F213}"/>
              </a:ext>
            </a:extLst>
          </p:cNvPr>
          <p:cNvSpPr txBox="1"/>
          <p:nvPr/>
        </p:nvSpPr>
        <p:spPr>
          <a:xfrm>
            <a:off x="4838662" y="579021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جاهزية الموارد اللوجستية</a:t>
            </a:r>
            <a:endParaRPr lang="en-US" dirty="0"/>
          </a:p>
        </p:txBody>
      </p:sp>
    </p:spTree>
    <p:extLst>
      <p:ext uri="{BB962C8B-B14F-4D97-AF65-F5344CB8AC3E}">
        <p14:creationId xmlns:p14="http://schemas.microsoft.com/office/powerpoint/2010/main" val="13544475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1000"/>
                                        <p:tgtEl>
                                          <p:spTgt spid="30"/>
                                        </p:tgtEl>
                                      </p:cBhvr>
                                    </p:animEffect>
                                    <p:anim calcmode="lin" valueType="num">
                                      <p:cBhvr>
                                        <p:cTn id="29" dur="1000" fill="hold"/>
                                        <p:tgtEl>
                                          <p:spTgt spid="30"/>
                                        </p:tgtEl>
                                        <p:attrNameLst>
                                          <p:attrName>ppt_x</p:attrName>
                                        </p:attrNameLst>
                                      </p:cBhvr>
                                      <p:tavLst>
                                        <p:tav tm="0">
                                          <p:val>
                                            <p:strVal val="#ppt_x"/>
                                          </p:val>
                                        </p:tav>
                                        <p:tav tm="100000">
                                          <p:val>
                                            <p:strVal val="#ppt_x"/>
                                          </p:val>
                                        </p:tav>
                                      </p:tavLst>
                                    </p:anim>
                                    <p:anim calcmode="lin" valueType="num">
                                      <p:cBhvr>
                                        <p:cTn id="3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0"/>
                                        <p:tgtEl>
                                          <p:spTgt spid="35"/>
                                        </p:tgtEl>
                                      </p:cBhvr>
                                    </p:animEffect>
                                    <p:anim calcmode="lin" valueType="num">
                                      <p:cBhvr>
                                        <p:cTn id="36" dur="1000" fill="hold"/>
                                        <p:tgtEl>
                                          <p:spTgt spid="35"/>
                                        </p:tgtEl>
                                        <p:attrNameLst>
                                          <p:attrName>ppt_x</p:attrName>
                                        </p:attrNameLst>
                                      </p:cBhvr>
                                      <p:tavLst>
                                        <p:tav tm="0">
                                          <p:val>
                                            <p:strVal val="#ppt_x"/>
                                          </p:val>
                                        </p:tav>
                                        <p:tav tm="100000">
                                          <p:val>
                                            <p:strVal val="#ppt_x"/>
                                          </p:val>
                                        </p:tav>
                                      </p:tavLst>
                                    </p:anim>
                                    <p:anim calcmode="lin" valueType="num">
                                      <p:cBhvr>
                                        <p:cTn id="37"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25" grpId="0"/>
      <p:bldP spid="30" grpId="0"/>
      <p:bldP spid="3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B7BE03D-567B-7088-0DBB-BA69DCE3405B}"/>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وصف الدورة </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7" name="Picture 6">
            <a:extLst>
              <a:ext uri="{FF2B5EF4-FFF2-40B4-BE49-F238E27FC236}">
                <a16:creationId xmlns:a16="http://schemas.microsoft.com/office/drawing/2014/main" id="{C8BCF3E6-AF18-A2F5-D0F7-654B43DFDF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2832BC8D-2FCF-03BD-DF63-8F9A129DD7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0097" y="2010697"/>
            <a:ext cx="3810000" cy="3810000"/>
          </a:xfrm>
          <a:prstGeom prst="rect">
            <a:avLst/>
          </a:prstGeom>
        </p:spPr>
      </p:pic>
      <p:sp>
        <p:nvSpPr>
          <p:cNvPr id="5" name="TextBox 4">
            <a:extLst>
              <a:ext uri="{FF2B5EF4-FFF2-40B4-BE49-F238E27FC236}">
                <a16:creationId xmlns:a16="http://schemas.microsoft.com/office/drawing/2014/main" id="{007A955F-DB83-F62A-8B39-FAAC020D7D7D}"/>
              </a:ext>
            </a:extLst>
          </p:cNvPr>
          <p:cNvSpPr txBox="1"/>
          <p:nvPr/>
        </p:nvSpPr>
        <p:spPr>
          <a:xfrm>
            <a:off x="5213689" y="2199842"/>
            <a:ext cx="5958214" cy="3431709"/>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t>دورة تدريبية تطبيقية تُعنى بتأهيل المشاركين في إدارة المشاريع التطوعية من خلال بناء المهارات العملية في التخطيط والقيادة وقياس الأثر. تُقدَّم الدورة عبر جلستين متكاملتين تجمعان بين المحتوى المعرفي والأنشطة التطبيقية التفاعلية</a:t>
            </a:r>
            <a:endParaRPr lang="en-US" dirty="0"/>
          </a:p>
        </p:txBody>
      </p:sp>
    </p:spTree>
    <p:extLst>
      <p:ext uri="{BB962C8B-B14F-4D97-AF65-F5344CB8AC3E}">
        <p14:creationId xmlns:p14="http://schemas.microsoft.com/office/powerpoint/2010/main" val="35811229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4D1730-9E76-C1D0-BD23-577B2225A5E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375584B-ED81-BDCD-D922-7F309346A117}"/>
              </a:ext>
            </a:extLst>
          </p:cNvPr>
          <p:cNvSpPr txBox="1"/>
          <p:nvPr/>
        </p:nvSpPr>
        <p:spPr>
          <a:xfrm>
            <a:off x="2457450" y="-100109"/>
            <a:ext cx="72771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دورة حياة المشروع التطوعي، ومؤشرات النجاح في كل مرحلة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F567FE0-A096-681A-0901-313C40CB71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5" name="Group 44">
            <a:extLst>
              <a:ext uri="{FF2B5EF4-FFF2-40B4-BE49-F238E27FC236}">
                <a16:creationId xmlns:a16="http://schemas.microsoft.com/office/drawing/2014/main" id="{DC603913-3408-637E-90B7-0F30E6F5FB39}"/>
              </a:ext>
            </a:extLst>
          </p:cNvPr>
          <p:cNvGrpSpPr/>
          <p:nvPr/>
        </p:nvGrpSpPr>
        <p:grpSpPr>
          <a:xfrm>
            <a:off x="903014" y="2362199"/>
            <a:ext cx="2499268" cy="2857502"/>
            <a:chOff x="4846364" y="2362199"/>
            <a:chExt cx="2499268" cy="2857502"/>
          </a:xfrm>
        </p:grpSpPr>
        <p:grpSp>
          <p:nvGrpSpPr>
            <p:cNvPr id="16" name="Group 15">
              <a:extLst>
                <a:ext uri="{FF2B5EF4-FFF2-40B4-BE49-F238E27FC236}">
                  <a16:creationId xmlns:a16="http://schemas.microsoft.com/office/drawing/2014/main" id="{68B1A7B5-D053-1D54-D23A-EC9B15BD010E}"/>
                </a:ext>
              </a:extLst>
            </p:cNvPr>
            <p:cNvGrpSpPr/>
            <p:nvPr/>
          </p:nvGrpSpPr>
          <p:grpSpPr>
            <a:xfrm>
              <a:off x="4846364" y="2362199"/>
              <a:ext cx="2499268" cy="2857502"/>
              <a:chOff x="2643302" y="0"/>
              <a:chExt cx="1301254" cy="1487890"/>
            </a:xfrm>
          </p:grpSpPr>
          <p:grpSp>
            <p:nvGrpSpPr>
              <p:cNvPr id="28" name="Group 27">
                <a:extLst>
                  <a:ext uri="{FF2B5EF4-FFF2-40B4-BE49-F238E27FC236}">
                    <a16:creationId xmlns:a16="http://schemas.microsoft.com/office/drawing/2014/main" id="{A6F28D6C-61D4-AF77-0B92-54698820993E}"/>
                  </a:ext>
                </a:extLst>
              </p:cNvPr>
              <p:cNvGrpSpPr/>
              <p:nvPr/>
            </p:nvGrpSpPr>
            <p:grpSpPr>
              <a:xfrm>
                <a:off x="2643302" y="0"/>
                <a:ext cx="1301254" cy="1487890"/>
                <a:chOff x="2643302" y="0"/>
                <a:chExt cx="1301254" cy="1487890"/>
              </a:xfrm>
            </p:grpSpPr>
            <p:sp>
              <p:nvSpPr>
                <p:cNvPr id="31" name="Freeform: Shape 30">
                  <a:extLst>
                    <a:ext uri="{FF2B5EF4-FFF2-40B4-BE49-F238E27FC236}">
                      <a16:creationId xmlns:a16="http://schemas.microsoft.com/office/drawing/2014/main" id="{FD147ABF-4162-7307-D130-FE2FDF6ACDC1}"/>
                    </a:ext>
                  </a:extLst>
                </p:cNvPr>
                <p:cNvSpPr/>
                <p:nvPr/>
              </p:nvSpPr>
              <p:spPr>
                <a:xfrm>
                  <a:off x="2643302" y="204261"/>
                  <a:ext cx="1077357" cy="1283629"/>
                </a:xfrm>
                <a:custGeom>
                  <a:avLst/>
                  <a:gdLst>
                    <a:gd name="connsiteX0" fmla="*/ 213942 w 1283630"/>
                    <a:gd name="connsiteY0" fmla="*/ 0 h 1283629"/>
                    <a:gd name="connsiteX1" fmla="*/ 888054 w 1283630"/>
                    <a:gd name="connsiteY1" fmla="*/ 0 h 1283629"/>
                    <a:gd name="connsiteX2" fmla="*/ 1235923 w 1283630"/>
                    <a:gd name="connsiteY2" fmla="*/ 347869 h 1283629"/>
                    <a:gd name="connsiteX3" fmla="*/ 1283630 w 1283630"/>
                    <a:gd name="connsiteY3" fmla="*/ 343060 h 1283629"/>
                    <a:gd name="connsiteX4" fmla="*/ 1283630 w 1283630"/>
                    <a:gd name="connsiteY4" fmla="*/ 1069687 h 1283629"/>
                    <a:gd name="connsiteX5" fmla="*/ 1069688 w 1283630"/>
                    <a:gd name="connsiteY5" fmla="*/ 1283629 h 1283629"/>
                    <a:gd name="connsiteX6" fmla="*/ 213942 w 1283630"/>
                    <a:gd name="connsiteY6" fmla="*/ 1283629 h 1283629"/>
                    <a:gd name="connsiteX7" fmla="*/ 0 w 1283630"/>
                    <a:gd name="connsiteY7" fmla="*/ 1069687 h 1283629"/>
                    <a:gd name="connsiteX8" fmla="*/ 0 w 1283630"/>
                    <a:gd name="connsiteY8" fmla="*/ 213942 h 1283629"/>
                    <a:gd name="connsiteX9" fmla="*/ 213942 w 1283630"/>
                    <a:gd name="connsiteY9" fmla="*/ 0 h 128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3630" h="1283629">
                      <a:moveTo>
                        <a:pt x="213942" y="0"/>
                      </a:moveTo>
                      <a:lnTo>
                        <a:pt x="888054" y="0"/>
                      </a:lnTo>
                      <a:cubicBezTo>
                        <a:pt x="888054" y="192123"/>
                        <a:pt x="1043800" y="347869"/>
                        <a:pt x="1235923" y="347869"/>
                      </a:cubicBezTo>
                      <a:lnTo>
                        <a:pt x="1283630" y="343060"/>
                      </a:lnTo>
                      <a:lnTo>
                        <a:pt x="1283630" y="1069687"/>
                      </a:lnTo>
                      <a:cubicBezTo>
                        <a:pt x="1283630" y="1187844"/>
                        <a:pt x="1187845" y="1283629"/>
                        <a:pt x="1069688" y="1283629"/>
                      </a:cubicBezTo>
                      <a:lnTo>
                        <a:pt x="213942" y="1283629"/>
                      </a:lnTo>
                      <a:cubicBezTo>
                        <a:pt x="95785" y="1283629"/>
                        <a:pt x="0" y="1187844"/>
                        <a:pt x="0" y="1069687"/>
                      </a:cubicBezTo>
                      <a:lnTo>
                        <a:pt x="0" y="213942"/>
                      </a:lnTo>
                      <a:cubicBezTo>
                        <a:pt x="0" y="95785"/>
                        <a:pt x="95785" y="0"/>
                        <a:pt x="213942" y="0"/>
                      </a:cubicBezTo>
                      <a:close/>
                    </a:path>
                  </a:pathLst>
                </a:custGeom>
                <a:noFill/>
                <a:ln w="28575">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2" name="Oval 31">
                  <a:extLst>
                    <a:ext uri="{FF2B5EF4-FFF2-40B4-BE49-F238E27FC236}">
                      <a16:creationId xmlns:a16="http://schemas.microsoft.com/office/drawing/2014/main" id="{0500B2C7-14A1-59E0-4234-FD30E30B93C1}"/>
                    </a:ext>
                  </a:extLst>
                </p:cNvPr>
                <p:cNvSpPr/>
                <p:nvPr/>
              </p:nvSpPr>
              <p:spPr>
                <a:xfrm>
                  <a:off x="3450151" y="0"/>
                  <a:ext cx="494405" cy="494405"/>
                </a:xfrm>
                <a:prstGeom prst="ellipse">
                  <a:avLst/>
                </a:pr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9" name="TextBox 1069">
                <a:extLst>
                  <a:ext uri="{FF2B5EF4-FFF2-40B4-BE49-F238E27FC236}">
                    <a16:creationId xmlns:a16="http://schemas.microsoft.com/office/drawing/2014/main" id="{8E218556-3956-9B4F-1C32-5085E871579E}"/>
                  </a:ext>
                </a:extLst>
              </p:cNvPr>
              <p:cNvSpPr txBox="1"/>
              <p:nvPr/>
            </p:nvSpPr>
            <p:spPr>
              <a:xfrm>
                <a:off x="2791522" y="473806"/>
                <a:ext cx="763235" cy="825920"/>
              </a:xfrm>
              <a:prstGeom prst="rect">
                <a:avLst/>
              </a:prstGeom>
              <a:noFill/>
            </p:spPr>
            <p:txBody>
              <a:bodyPr wrap="square" rtlCol="0">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التنفيذ والمتابعة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3" name="Graphic 14" descr="Document with solid fill">
              <a:extLst>
                <a:ext uri="{FF2B5EF4-FFF2-40B4-BE49-F238E27FC236}">
                  <a16:creationId xmlns:a16="http://schemas.microsoft.com/office/drawing/2014/main" id="{BAA6ECE2-5DFA-B7E0-AFAB-DA9309C92C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83727" y="2423835"/>
              <a:ext cx="787633" cy="787681"/>
            </a:xfrm>
            <a:prstGeom prst="rect">
              <a:avLst/>
            </a:prstGeom>
          </p:spPr>
        </p:pic>
      </p:grpSp>
      <p:sp>
        <p:nvSpPr>
          <p:cNvPr id="2" name="TextBox 1">
            <a:extLst>
              <a:ext uri="{FF2B5EF4-FFF2-40B4-BE49-F238E27FC236}">
                <a16:creationId xmlns:a16="http://schemas.microsoft.com/office/drawing/2014/main" id="{A59F9C44-39F7-56B0-5ABF-D02DA6493DBF}"/>
              </a:ext>
            </a:extLst>
          </p:cNvPr>
          <p:cNvSpPr txBox="1"/>
          <p:nvPr/>
        </p:nvSpPr>
        <p:spPr>
          <a:xfrm>
            <a:off x="5351490" y="1314285"/>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الأنشطة الرئيسية: تنفيذ أنشطة المشروع، متابعة التقدّم، مواجهة التحدّيات، توثيق الإنجازات.</a:t>
            </a:r>
            <a:endParaRPr lang="en-US" dirty="0"/>
          </a:p>
        </p:txBody>
      </p:sp>
      <p:sp>
        <p:nvSpPr>
          <p:cNvPr id="3" name="TextBox 2">
            <a:extLst>
              <a:ext uri="{FF2B5EF4-FFF2-40B4-BE49-F238E27FC236}">
                <a16:creationId xmlns:a16="http://schemas.microsoft.com/office/drawing/2014/main" id="{8EDAEA11-781C-8985-F053-BAB49A1FDAC9}"/>
              </a:ext>
            </a:extLst>
          </p:cNvPr>
          <p:cNvSpPr txBox="1"/>
          <p:nvPr/>
        </p:nvSpPr>
        <p:spPr>
          <a:xfrm>
            <a:off x="5290173" y="2853724"/>
            <a:ext cx="5913150" cy="658642"/>
          </a:xfrm>
          <a:prstGeom prst="rect">
            <a:avLst/>
          </a:prstGeom>
          <a:noFill/>
        </p:spPr>
        <p:txBody>
          <a:bodyPr wrap="square">
            <a:spAutoFit/>
          </a:bodyPr>
          <a:lstStyle>
            <a:defPPr>
              <a:defRPr lang="en-US"/>
            </a:defPPr>
            <a:lvl1pPr algn="just" rtl="1">
              <a:lnSpc>
                <a:spcPct val="115000"/>
              </a:lnSpc>
              <a:defRPr sz="3200" b="1">
                <a:solidFill>
                  <a:srgbClr val="168489"/>
                </a:solidFill>
                <a:latin typeface="Times New Roman" panose="02020603050405020304" pitchFamily="18" charset="0"/>
                <a:cs typeface="Adobe Arabic" panose="02040503050201020203" pitchFamily="18" charset="-78"/>
              </a:defRPr>
            </a:lvl1pPr>
          </a:lstStyle>
          <a:p>
            <a:r>
              <a:rPr lang="ar-SA"/>
              <a:t>مؤشرات النجاح: </a:t>
            </a:r>
            <a:endParaRPr lang="en-US"/>
          </a:p>
        </p:txBody>
      </p:sp>
      <p:sp>
        <p:nvSpPr>
          <p:cNvPr id="4" name="TextBox 3">
            <a:extLst>
              <a:ext uri="{FF2B5EF4-FFF2-40B4-BE49-F238E27FC236}">
                <a16:creationId xmlns:a16="http://schemas.microsoft.com/office/drawing/2014/main" id="{D11D4940-CD07-B69E-EA9D-037CDBCE693A}"/>
              </a:ext>
            </a:extLst>
          </p:cNvPr>
          <p:cNvSpPr txBox="1"/>
          <p:nvPr/>
        </p:nvSpPr>
        <p:spPr>
          <a:xfrm>
            <a:off x="4838662" y="366681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الالتزام بالخطة الزمنية</a:t>
            </a:r>
            <a:endParaRPr lang="en-US" dirty="0"/>
          </a:p>
        </p:txBody>
      </p:sp>
      <p:sp>
        <p:nvSpPr>
          <p:cNvPr id="5" name="TextBox 4">
            <a:extLst>
              <a:ext uri="{FF2B5EF4-FFF2-40B4-BE49-F238E27FC236}">
                <a16:creationId xmlns:a16="http://schemas.microsoft.com/office/drawing/2014/main" id="{BBDFF7A8-4737-32DE-5EFA-346C0EFD028F}"/>
              </a:ext>
            </a:extLst>
          </p:cNvPr>
          <p:cNvSpPr txBox="1"/>
          <p:nvPr/>
        </p:nvSpPr>
        <p:spPr>
          <a:xfrm>
            <a:off x="4838662" y="437461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جودة المخرجات والخدمات المقدّمة</a:t>
            </a:r>
            <a:endParaRPr lang="en-US" dirty="0"/>
          </a:p>
        </p:txBody>
      </p:sp>
      <p:sp>
        <p:nvSpPr>
          <p:cNvPr id="12" name="TextBox 11">
            <a:extLst>
              <a:ext uri="{FF2B5EF4-FFF2-40B4-BE49-F238E27FC236}">
                <a16:creationId xmlns:a16="http://schemas.microsoft.com/office/drawing/2014/main" id="{4810F884-21AC-4BCD-4490-298CEF4D00C8}"/>
              </a:ext>
            </a:extLst>
          </p:cNvPr>
          <p:cNvSpPr txBox="1"/>
          <p:nvPr/>
        </p:nvSpPr>
        <p:spPr>
          <a:xfrm>
            <a:off x="4838662" y="508241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مستوى رضا المستفيدين</a:t>
            </a:r>
            <a:endParaRPr lang="en-US" dirty="0"/>
          </a:p>
        </p:txBody>
      </p:sp>
      <p:sp>
        <p:nvSpPr>
          <p:cNvPr id="25" name="TextBox 24">
            <a:extLst>
              <a:ext uri="{FF2B5EF4-FFF2-40B4-BE49-F238E27FC236}">
                <a16:creationId xmlns:a16="http://schemas.microsoft.com/office/drawing/2014/main" id="{3BF9BFE3-AC71-9174-B4A3-49296B34E91A}"/>
              </a:ext>
            </a:extLst>
          </p:cNvPr>
          <p:cNvSpPr txBox="1"/>
          <p:nvPr/>
        </p:nvSpPr>
        <p:spPr>
          <a:xfrm>
            <a:off x="4838662" y="579021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سرعة الاستجابة للمتغيّرات والطوارئ</a:t>
            </a:r>
            <a:endParaRPr lang="en-US" dirty="0"/>
          </a:p>
        </p:txBody>
      </p:sp>
    </p:spTree>
    <p:extLst>
      <p:ext uri="{BB962C8B-B14F-4D97-AF65-F5344CB8AC3E}">
        <p14:creationId xmlns:p14="http://schemas.microsoft.com/office/powerpoint/2010/main" val="21851189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anim calcmode="lin" valueType="num">
                                      <p:cBhvr>
                                        <p:cTn id="36" dur="1000" fill="hold"/>
                                        <p:tgtEl>
                                          <p:spTgt spid="25"/>
                                        </p:tgtEl>
                                        <p:attrNameLst>
                                          <p:attrName>ppt_x</p:attrName>
                                        </p:attrNameLst>
                                      </p:cBhvr>
                                      <p:tavLst>
                                        <p:tav tm="0">
                                          <p:val>
                                            <p:strVal val="#ppt_x"/>
                                          </p:val>
                                        </p:tav>
                                        <p:tav tm="100000">
                                          <p:val>
                                            <p:strVal val="#ppt_x"/>
                                          </p:val>
                                        </p:tav>
                                      </p:tavLst>
                                    </p:anim>
                                    <p:anim calcmode="lin" valueType="num">
                                      <p:cBhvr>
                                        <p:cTn id="3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12"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50EC50-B554-79A3-6ECF-C4ABEC07FBB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43AA9BE-0CD6-C1F3-9FDD-BDA1B5BD82D7}"/>
              </a:ext>
            </a:extLst>
          </p:cNvPr>
          <p:cNvSpPr txBox="1"/>
          <p:nvPr/>
        </p:nvSpPr>
        <p:spPr>
          <a:xfrm>
            <a:off x="2457450" y="-100109"/>
            <a:ext cx="72771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دورة حياة المشروع التطوعي، ومؤشرات النجاح في كل مرحلة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4656732-D275-211C-D5C1-AE94709592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6" name="Group 45">
            <a:extLst>
              <a:ext uri="{FF2B5EF4-FFF2-40B4-BE49-F238E27FC236}">
                <a16:creationId xmlns:a16="http://schemas.microsoft.com/office/drawing/2014/main" id="{7A7EC886-46A1-9F5C-3B58-6D7FBE67C00D}"/>
              </a:ext>
            </a:extLst>
          </p:cNvPr>
          <p:cNvGrpSpPr/>
          <p:nvPr/>
        </p:nvGrpSpPr>
        <p:grpSpPr>
          <a:xfrm>
            <a:off x="926858" y="2362199"/>
            <a:ext cx="2499268" cy="2857502"/>
            <a:chOff x="7384808" y="2362199"/>
            <a:chExt cx="2499268" cy="2857502"/>
          </a:xfrm>
        </p:grpSpPr>
        <p:grpSp>
          <p:nvGrpSpPr>
            <p:cNvPr id="17" name="Group 16">
              <a:extLst>
                <a:ext uri="{FF2B5EF4-FFF2-40B4-BE49-F238E27FC236}">
                  <a16:creationId xmlns:a16="http://schemas.microsoft.com/office/drawing/2014/main" id="{F9010748-9D21-531D-0CF7-9326EDF85C20}"/>
                </a:ext>
              </a:extLst>
            </p:cNvPr>
            <p:cNvGrpSpPr/>
            <p:nvPr/>
          </p:nvGrpSpPr>
          <p:grpSpPr>
            <a:xfrm>
              <a:off x="7384808" y="2362199"/>
              <a:ext cx="2499268" cy="2857502"/>
              <a:chOff x="3964953" y="0"/>
              <a:chExt cx="1301254" cy="1487890"/>
            </a:xfrm>
          </p:grpSpPr>
          <p:grpSp>
            <p:nvGrpSpPr>
              <p:cNvPr id="23" name="Group 22">
                <a:extLst>
                  <a:ext uri="{FF2B5EF4-FFF2-40B4-BE49-F238E27FC236}">
                    <a16:creationId xmlns:a16="http://schemas.microsoft.com/office/drawing/2014/main" id="{A8CC4A02-B090-842D-8829-22D8ADF22CFE}"/>
                  </a:ext>
                </a:extLst>
              </p:cNvPr>
              <p:cNvGrpSpPr/>
              <p:nvPr/>
            </p:nvGrpSpPr>
            <p:grpSpPr>
              <a:xfrm>
                <a:off x="3964953" y="0"/>
                <a:ext cx="1301254" cy="1487890"/>
                <a:chOff x="3964953" y="0"/>
                <a:chExt cx="1301254" cy="1487890"/>
              </a:xfrm>
            </p:grpSpPr>
            <p:sp>
              <p:nvSpPr>
                <p:cNvPr id="26" name="Freeform: Shape 25">
                  <a:extLst>
                    <a:ext uri="{FF2B5EF4-FFF2-40B4-BE49-F238E27FC236}">
                      <a16:creationId xmlns:a16="http://schemas.microsoft.com/office/drawing/2014/main" id="{064A07DA-AC64-9127-B703-95FF57EEEBAC}"/>
                    </a:ext>
                  </a:extLst>
                </p:cNvPr>
                <p:cNvSpPr/>
                <p:nvPr/>
              </p:nvSpPr>
              <p:spPr>
                <a:xfrm>
                  <a:off x="3964953" y="204261"/>
                  <a:ext cx="1077357" cy="1283629"/>
                </a:xfrm>
                <a:custGeom>
                  <a:avLst/>
                  <a:gdLst>
                    <a:gd name="connsiteX0" fmla="*/ 213942 w 1283630"/>
                    <a:gd name="connsiteY0" fmla="*/ 0 h 1283629"/>
                    <a:gd name="connsiteX1" fmla="*/ 888054 w 1283630"/>
                    <a:gd name="connsiteY1" fmla="*/ 0 h 1283629"/>
                    <a:gd name="connsiteX2" fmla="*/ 1235923 w 1283630"/>
                    <a:gd name="connsiteY2" fmla="*/ 347869 h 1283629"/>
                    <a:gd name="connsiteX3" fmla="*/ 1283630 w 1283630"/>
                    <a:gd name="connsiteY3" fmla="*/ 343060 h 1283629"/>
                    <a:gd name="connsiteX4" fmla="*/ 1283630 w 1283630"/>
                    <a:gd name="connsiteY4" fmla="*/ 1069687 h 1283629"/>
                    <a:gd name="connsiteX5" fmla="*/ 1069688 w 1283630"/>
                    <a:gd name="connsiteY5" fmla="*/ 1283629 h 1283629"/>
                    <a:gd name="connsiteX6" fmla="*/ 213942 w 1283630"/>
                    <a:gd name="connsiteY6" fmla="*/ 1283629 h 1283629"/>
                    <a:gd name="connsiteX7" fmla="*/ 0 w 1283630"/>
                    <a:gd name="connsiteY7" fmla="*/ 1069687 h 1283629"/>
                    <a:gd name="connsiteX8" fmla="*/ 0 w 1283630"/>
                    <a:gd name="connsiteY8" fmla="*/ 213942 h 1283629"/>
                    <a:gd name="connsiteX9" fmla="*/ 213942 w 1283630"/>
                    <a:gd name="connsiteY9" fmla="*/ 0 h 128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3630" h="1283629">
                      <a:moveTo>
                        <a:pt x="213942" y="0"/>
                      </a:moveTo>
                      <a:lnTo>
                        <a:pt x="888054" y="0"/>
                      </a:lnTo>
                      <a:cubicBezTo>
                        <a:pt x="888054" y="192123"/>
                        <a:pt x="1043800" y="347869"/>
                        <a:pt x="1235923" y="347869"/>
                      </a:cubicBezTo>
                      <a:lnTo>
                        <a:pt x="1283630" y="343060"/>
                      </a:lnTo>
                      <a:lnTo>
                        <a:pt x="1283630" y="1069687"/>
                      </a:lnTo>
                      <a:cubicBezTo>
                        <a:pt x="1283630" y="1187844"/>
                        <a:pt x="1187845" y="1283629"/>
                        <a:pt x="1069688" y="1283629"/>
                      </a:cubicBezTo>
                      <a:lnTo>
                        <a:pt x="213942" y="1283629"/>
                      </a:lnTo>
                      <a:cubicBezTo>
                        <a:pt x="95785" y="1283629"/>
                        <a:pt x="0" y="1187844"/>
                        <a:pt x="0" y="1069687"/>
                      </a:cubicBezTo>
                      <a:lnTo>
                        <a:pt x="0" y="213942"/>
                      </a:lnTo>
                      <a:cubicBezTo>
                        <a:pt x="0" y="95785"/>
                        <a:pt x="95785" y="0"/>
                        <a:pt x="213942" y="0"/>
                      </a:cubicBezTo>
                      <a:close/>
                    </a:path>
                  </a:pathLst>
                </a:custGeom>
                <a:noFill/>
                <a:ln w="28575">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7" name="Oval 26">
                  <a:extLst>
                    <a:ext uri="{FF2B5EF4-FFF2-40B4-BE49-F238E27FC236}">
                      <a16:creationId xmlns:a16="http://schemas.microsoft.com/office/drawing/2014/main" id="{94371161-6398-7786-D3E3-70B43630BED9}"/>
                    </a:ext>
                  </a:extLst>
                </p:cNvPr>
                <p:cNvSpPr/>
                <p:nvPr/>
              </p:nvSpPr>
              <p:spPr>
                <a:xfrm>
                  <a:off x="4771802" y="0"/>
                  <a:ext cx="494405" cy="494405"/>
                </a:xfrm>
                <a:prstGeom prst="ellipse">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4" name="TextBox 1081">
                <a:extLst>
                  <a:ext uri="{FF2B5EF4-FFF2-40B4-BE49-F238E27FC236}">
                    <a16:creationId xmlns:a16="http://schemas.microsoft.com/office/drawing/2014/main" id="{4836B70F-FCE1-DFF3-B040-6149D5104BD9}"/>
                  </a:ext>
                </a:extLst>
              </p:cNvPr>
              <p:cNvSpPr txBox="1"/>
              <p:nvPr/>
            </p:nvSpPr>
            <p:spPr>
              <a:xfrm>
                <a:off x="4139506" y="510148"/>
                <a:ext cx="706829" cy="727709"/>
              </a:xfrm>
              <a:prstGeom prst="rect">
                <a:avLst/>
              </a:prstGeom>
              <a:noFill/>
            </p:spPr>
            <p:txBody>
              <a:bodyPr wrap="square" rtlCol="0">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التقييم والإغلاق</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1" name="رسم 15" descr="قائمة اختيار">
              <a:extLst>
                <a:ext uri="{FF2B5EF4-FFF2-40B4-BE49-F238E27FC236}">
                  <a16:creationId xmlns:a16="http://schemas.microsoft.com/office/drawing/2014/main" id="{DFD33FF4-8133-666D-8DE5-D9B87773A4B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80490" y="2439551"/>
              <a:ext cx="769357" cy="769404"/>
            </a:xfrm>
            <a:prstGeom prst="rect">
              <a:avLst/>
            </a:prstGeom>
          </p:spPr>
        </p:pic>
      </p:grpSp>
      <p:sp>
        <p:nvSpPr>
          <p:cNvPr id="2" name="TextBox 1">
            <a:extLst>
              <a:ext uri="{FF2B5EF4-FFF2-40B4-BE49-F238E27FC236}">
                <a16:creationId xmlns:a16="http://schemas.microsoft.com/office/drawing/2014/main" id="{0991F4E3-12DA-D5FE-FA2A-40EA18A98F17}"/>
              </a:ext>
            </a:extLst>
          </p:cNvPr>
          <p:cNvSpPr txBox="1"/>
          <p:nvPr/>
        </p:nvSpPr>
        <p:spPr>
          <a:xfrm>
            <a:off x="5351490" y="1314285"/>
            <a:ext cx="6027624"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الأنشطة الرئيسية: قياس النتائج، تحليل الإنجازات والتحدّيات، استخلاص الدروس المستفادة، إعداد التقرير النهائي</a:t>
            </a:r>
            <a:endParaRPr lang="en-US" dirty="0"/>
          </a:p>
        </p:txBody>
      </p:sp>
      <p:sp>
        <p:nvSpPr>
          <p:cNvPr id="3" name="TextBox 2">
            <a:extLst>
              <a:ext uri="{FF2B5EF4-FFF2-40B4-BE49-F238E27FC236}">
                <a16:creationId xmlns:a16="http://schemas.microsoft.com/office/drawing/2014/main" id="{192CC79F-F628-8DCE-455B-7839E0E73DDF}"/>
              </a:ext>
            </a:extLst>
          </p:cNvPr>
          <p:cNvSpPr txBox="1"/>
          <p:nvPr/>
        </p:nvSpPr>
        <p:spPr>
          <a:xfrm>
            <a:off x="5290173" y="2853724"/>
            <a:ext cx="5913150" cy="658642"/>
          </a:xfrm>
          <a:prstGeom prst="rect">
            <a:avLst/>
          </a:prstGeom>
          <a:noFill/>
        </p:spPr>
        <p:txBody>
          <a:bodyPr wrap="square">
            <a:spAutoFit/>
          </a:bodyPr>
          <a:lstStyle>
            <a:defPPr>
              <a:defRPr lang="en-US"/>
            </a:defPPr>
            <a:lvl1pPr algn="just" rtl="1">
              <a:lnSpc>
                <a:spcPct val="115000"/>
              </a:lnSpc>
              <a:defRPr sz="3200" b="1">
                <a:solidFill>
                  <a:srgbClr val="168489"/>
                </a:solidFill>
                <a:latin typeface="Times New Roman" panose="02020603050405020304" pitchFamily="18" charset="0"/>
                <a:cs typeface="Adobe Arabic" panose="02040503050201020203" pitchFamily="18" charset="-78"/>
              </a:defRPr>
            </a:lvl1pPr>
          </a:lstStyle>
          <a:p>
            <a:r>
              <a:rPr lang="ar-SA"/>
              <a:t>مؤشرات النجاح: </a:t>
            </a:r>
            <a:endParaRPr lang="en-US"/>
          </a:p>
        </p:txBody>
      </p:sp>
      <p:sp>
        <p:nvSpPr>
          <p:cNvPr id="4" name="TextBox 3">
            <a:extLst>
              <a:ext uri="{FF2B5EF4-FFF2-40B4-BE49-F238E27FC236}">
                <a16:creationId xmlns:a16="http://schemas.microsoft.com/office/drawing/2014/main" id="{A1354A27-8ABF-A7AC-7D73-E03721C36079}"/>
              </a:ext>
            </a:extLst>
          </p:cNvPr>
          <p:cNvSpPr txBox="1"/>
          <p:nvPr/>
        </p:nvSpPr>
        <p:spPr>
          <a:xfrm>
            <a:off x="4838662" y="366681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تحقيق الأهداف الموضوعة</a:t>
            </a:r>
            <a:endParaRPr lang="en-US" dirty="0"/>
          </a:p>
        </p:txBody>
      </p:sp>
      <p:sp>
        <p:nvSpPr>
          <p:cNvPr id="5" name="TextBox 4">
            <a:extLst>
              <a:ext uri="{FF2B5EF4-FFF2-40B4-BE49-F238E27FC236}">
                <a16:creationId xmlns:a16="http://schemas.microsoft.com/office/drawing/2014/main" id="{EFFD7200-2CBE-8804-74EF-2C9A866E0387}"/>
              </a:ext>
            </a:extLst>
          </p:cNvPr>
          <p:cNvSpPr txBox="1"/>
          <p:nvPr/>
        </p:nvSpPr>
        <p:spPr>
          <a:xfrm>
            <a:off x="4838662" y="437461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قياس الأثر بطريقة علمية</a:t>
            </a:r>
            <a:endParaRPr lang="en-US" dirty="0"/>
          </a:p>
        </p:txBody>
      </p:sp>
      <p:sp>
        <p:nvSpPr>
          <p:cNvPr id="12" name="TextBox 11">
            <a:extLst>
              <a:ext uri="{FF2B5EF4-FFF2-40B4-BE49-F238E27FC236}">
                <a16:creationId xmlns:a16="http://schemas.microsoft.com/office/drawing/2014/main" id="{C5A11F6D-629D-245D-395D-BA4DDE0B2AD3}"/>
              </a:ext>
            </a:extLst>
          </p:cNvPr>
          <p:cNvSpPr txBox="1"/>
          <p:nvPr/>
        </p:nvSpPr>
        <p:spPr>
          <a:xfrm>
            <a:off x="4838662" y="508241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توثيق التجربة بشكل شامل</a:t>
            </a:r>
            <a:endParaRPr lang="en-US" dirty="0"/>
          </a:p>
        </p:txBody>
      </p:sp>
      <p:sp>
        <p:nvSpPr>
          <p:cNvPr id="25" name="TextBox 24">
            <a:extLst>
              <a:ext uri="{FF2B5EF4-FFF2-40B4-BE49-F238E27FC236}">
                <a16:creationId xmlns:a16="http://schemas.microsoft.com/office/drawing/2014/main" id="{C6E8F284-BA81-E13B-49B8-DFFFDF1AF926}"/>
              </a:ext>
            </a:extLst>
          </p:cNvPr>
          <p:cNvSpPr txBox="1"/>
          <p:nvPr/>
        </p:nvSpPr>
        <p:spPr>
          <a:xfrm>
            <a:off x="4838662" y="579021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استخلاص دروس واضحة للمستقبل</a:t>
            </a:r>
            <a:endParaRPr lang="en-US" dirty="0"/>
          </a:p>
        </p:txBody>
      </p:sp>
    </p:spTree>
    <p:extLst>
      <p:ext uri="{BB962C8B-B14F-4D97-AF65-F5344CB8AC3E}">
        <p14:creationId xmlns:p14="http://schemas.microsoft.com/office/powerpoint/2010/main" val="2859044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anim calcmode="lin" valueType="num">
                                      <p:cBhvr>
                                        <p:cTn id="36" dur="1000" fill="hold"/>
                                        <p:tgtEl>
                                          <p:spTgt spid="25"/>
                                        </p:tgtEl>
                                        <p:attrNameLst>
                                          <p:attrName>ppt_x</p:attrName>
                                        </p:attrNameLst>
                                      </p:cBhvr>
                                      <p:tavLst>
                                        <p:tav tm="0">
                                          <p:val>
                                            <p:strVal val="#ppt_x"/>
                                          </p:val>
                                        </p:tav>
                                        <p:tav tm="100000">
                                          <p:val>
                                            <p:strVal val="#ppt_x"/>
                                          </p:val>
                                        </p:tav>
                                      </p:tavLst>
                                    </p:anim>
                                    <p:anim calcmode="lin" valueType="num">
                                      <p:cBhvr>
                                        <p:cTn id="3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12"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BA2991-7C68-D911-E667-77E95A18635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EE234AF-6105-3819-2CC1-393B5A2CE320}"/>
              </a:ext>
            </a:extLst>
          </p:cNvPr>
          <p:cNvSpPr txBox="1"/>
          <p:nvPr/>
        </p:nvSpPr>
        <p:spPr>
          <a:xfrm>
            <a:off x="2457450" y="-100109"/>
            <a:ext cx="72771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دورة حياة المشروع التطوعي، ومؤشرات النجاح في كل مرحلة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6E979D1-D718-4C3C-1ABB-320C937222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 name="Group 1">
            <a:extLst>
              <a:ext uri="{FF2B5EF4-FFF2-40B4-BE49-F238E27FC236}">
                <a16:creationId xmlns:a16="http://schemas.microsoft.com/office/drawing/2014/main" id="{04061BF8-38B4-A25D-8DD3-BB3957C62B01}"/>
              </a:ext>
            </a:extLst>
          </p:cNvPr>
          <p:cNvGrpSpPr/>
          <p:nvPr/>
        </p:nvGrpSpPr>
        <p:grpSpPr>
          <a:xfrm>
            <a:off x="908066" y="2362199"/>
            <a:ext cx="2541907" cy="2857502"/>
            <a:chOff x="9880616" y="2362199"/>
            <a:chExt cx="2541907" cy="2857502"/>
          </a:xfrm>
        </p:grpSpPr>
        <p:grpSp>
          <p:nvGrpSpPr>
            <p:cNvPr id="18" name="Group 17">
              <a:extLst>
                <a:ext uri="{FF2B5EF4-FFF2-40B4-BE49-F238E27FC236}">
                  <a16:creationId xmlns:a16="http://schemas.microsoft.com/office/drawing/2014/main" id="{27CD887F-E2A7-D7FD-0A66-67AF2BB45E95}"/>
                </a:ext>
              </a:extLst>
            </p:cNvPr>
            <p:cNvGrpSpPr/>
            <p:nvPr/>
          </p:nvGrpSpPr>
          <p:grpSpPr>
            <a:xfrm>
              <a:off x="9880616" y="2362199"/>
              <a:ext cx="2541907" cy="2857502"/>
              <a:chOff x="5264405" y="0"/>
              <a:chExt cx="1323454" cy="1487890"/>
            </a:xfrm>
          </p:grpSpPr>
          <p:grpSp>
            <p:nvGrpSpPr>
              <p:cNvPr id="19" name="Group 18">
                <a:extLst>
                  <a:ext uri="{FF2B5EF4-FFF2-40B4-BE49-F238E27FC236}">
                    <a16:creationId xmlns:a16="http://schemas.microsoft.com/office/drawing/2014/main" id="{32BFF01C-E687-FF4E-41AC-F37574B38670}"/>
                  </a:ext>
                </a:extLst>
              </p:cNvPr>
              <p:cNvGrpSpPr/>
              <p:nvPr/>
            </p:nvGrpSpPr>
            <p:grpSpPr>
              <a:xfrm>
                <a:off x="5286605" y="0"/>
                <a:ext cx="1301254" cy="1487890"/>
                <a:chOff x="5286605" y="0"/>
                <a:chExt cx="1301254" cy="1487890"/>
              </a:xfrm>
            </p:grpSpPr>
            <p:sp>
              <p:nvSpPr>
                <p:cNvPr id="21" name="Freeform: Shape 20">
                  <a:extLst>
                    <a:ext uri="{FF2B5EF4-FFF2-40B4-BE49-F238E27FC236}">
                      <a16:creationId xmlns:a16="http://schemas.microsoft.com/office/drawing/2014/main" id="{F661C67D-AA30-1ADB-8426-CB57709428FC}"/>
                    </a:ext>
                  </a:extLst>
                </p:cNvPr>
                <p:cNvSpPr/>
                <p:nvPr/>
              </p:nvSpPr>
              <p:spPr>
                <a:xfrm>
                  <a:off x="5286605" y="204261"/>
                  <a:ext cx="1077357" cy="1283629"/>
                </a:xfrm>
                <a:custGeom>
                  <a:avLst/>
                  <a:gdLst>
                    <a:gd name="connsiteX0" fmla="*/ 213942 w 1283630"/>
                    <a:gd name="connsiteY0" fmla="*/ 0 h 1283629"/>
                    <a:gd name="connsiteX1" fmla="*/ 888054 w 1283630"/>
                    <a:gd name="connsiteY1" fmla="*/ 0 h 1283629"/>
                    <a:gd name="connsiteX2" fmla="*/ 1235923 w 1283630"/>
                    <a:gd name="connsiteY2" fmla="*/ 347869 h 1283629"/>
                    <a:gd name="connsiteX3" fmla="*/ 1283630 w 1283630"/>
                    <a:gd name="connsiteY3" fmla="*/ 343060 h 1283629"/>
                    <a:gd name="connsiteX4" fmla="*/ 1283630 w 1283630"/>
                    <a:gd name="connsiteY4" fmla="*/ 1069687 h 1283629"/>
                    <a:gd name="connsiteX5" fmla="*/ 1069688 w 1283630"/>
                    <a:gd name="connsiteY5" fmla="*/ 1283629 h 1283629"/>
                    <a:gd name="connsiteX6" fmla="*/ 213942 w 1283630"/>
                    <a:gd name="connsiteY6" fmla="*/ 1283629 h 1283629"/>
                    <a:gd name="connsiteX7" fmla="*/ 0 w 1283630"/>
                    <a:gd name="connsiteY7" fmla="*/ 1069687 h 1283629"/>
                    <a:gd name="connsiteX8" fmla="*/ 0 w 1283630"/>
                    <a:gd name="connsiteY8" fmla="*/ 213942 h 1283629"/>
                    <a:gd name="connsiteX9" fmla="*/ 213942 w 1283630"/>
                    <a:gd name="connsiteY9" fmla="*/ 0 h 128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3630" h="1283629">
                      <a:moveTo>
                        <a:pt x="213942" y="0"/>
                      </a:moveTo>
                      <a:lnTo>
                        <a:pt x="888054" y="0"/>
                      </a:lnTo>
                      <a:cubicBezTo>
                        <a:pt x="888054" y="192123"/>
                        <a:pt x="1043800" y="347869"/>
                        <a:pt x="1235923" y="347869"/>
                      </a:cubicBezTo>
                      <a:lnTo>
                        <a:pt x="1283630" y="343060"/>
                      </a:lnTo>
                      <a:lnTo>
                        <a:pt x="1283630" y="1069687"/>
                      </a:lnTo>
                      <a:cubicBezTo>
                        <a:pt x="1283630" y="1187844"/>
                        <a:pt x="1187845" y="1283629"/>
                        <a:pt x="1069688" y="1283629"/>
                      </a:cubicBezTo>
                      <a:lnTo>
                        <a:pt x="213942" y="1283629"/>
                      </a:lnTo>
                      <a:cubicBezTo>
                        <a:pt x="95785" y="1283629"/>
                        <a:pt x="0" y="1187844"/>
                        <a:pt x="0" y="1069687"/>
                      </a:cubicBezTo>
                      <a:lnTo>
                        <a:pt x="0" y="213942"/>
                      </a:lnTo>
                      <a:cubicBezTo>
                        <a:pt x="0" y="95785"/>
                        <a:pt x="95785" y="0"/>
                        <a:pt x="213942" y="0"/>
                      </a:cubicBezTo>
                      <a:close/>
                    </a:path>
                  </a:pathLst>
                </a:custGeom>
                <a:no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2" name="Oval 21">
                  <a:extLst>
                    <a:ext uri="{FF2B5EF4-FFF2-40B4-BE49-F238E27FC236}">
                      <a16:creationId xmlns:a16="http://schemas.microsoft.com/office/drawing/2014/main" id="{917AA1C5-8288-42F6-5502-2B091582206D}"/>
                    </a:ext>
                  </a:extLst>
                </p:cNvPr>
                <p:cNvSpPr/>
                <p:nvPr/>
              </p:nvSpPr>
              <p:spPr>
                <a:xfrm>
                  <a:off x="6093454" y="0"/>
                  <a:ext cx="494405" cy="494405"/>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0" name="TextBox 2047">
                <a:extLst>
                  <a:ext uri="{FF2B5EF4-FFF2-40B4-BE49-F238E27FC236}">
                    <a16:creationId xmlns:a16="http://schemas.microsoft.com/office/drawing/2014/main" id="{49A03CDB-92BD-12F9-59B8-06019F7F12BB}"/>
                  </a:ext>
                </a:extLst>
              </p:cNvPr>
              <p:cNvSpPr txBox="1"/>
              <p:nvPr/>
            </p:nvSpPr>
            <p:spPr>
              <a:xfrm>
                <a:off x="5264405" y="669998"/>
                <a:ext cx="1099557" cy="433535"/>
              </a:xfrm>
              <a:prstGeom prst="rect">
                <a:avLst/>
              </a:prstGeom>
              <a:noFill/>
            </p:spPr>
            <p:txBody>
              <a:bodyPr wrap="square" rtlCol="0">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الاستدامة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6" name="Graphic 31" descr="Questions with solid fill">
              <a:extLst>
                <a:ext uri="{FF2B5EF4-FFF2-40B4-BE49-F238E27FC236}">
                  <a16:creationId xmlns:a16="http://schemas.microsoft.com/office/drawing/2014/main" id="{790C7363-4F6D-F0C2-96E4-95D7CFE3CEE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528142" y="2440823"/>
              <a:ext cx="776707" cy="776755"/>
            </a:xfrm>
            <a:prstGeom prst="rect">
              <a:avLst/>
            </a:prstGeom>
          </p:spPr>
        </p:pic>
      </p:grpSp>
      <p:sp>
        <p:nvSpPr>
          <p:cNvPr id="3" name="TextBox 2">
            <a:extLst>
              <a:ext uri="{FF2B5EF4-FFF2-40B4-BE49-F238E27FC236}">
                <a16:creationId xmlns:a16="http://schemas.microsoft.com/office/drawing/2014/main" id="{DA09229A-3695-5F12-36CB-2F0DD5343E42}"/>
              </a:ext>
            </a:extLst>
          </p:cNvPr>
          <p:cNvSpPr txBox="1"/>
          <p:nvPr/>
        </p:nvSpPr>
        <p:spPr>
          <a:xfrm>
            <a:off x="5351490" y="1314285"/>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الأنشطة الرئيسية: تطوير آليات لاستمرار المشروع، بناء شراكات داعمة، نقل الخبرات للمجتمع المحلي</a:t>
            </a:r>
            <a:endParaRPr lang="en-US" dirty="0"/>
          </a:p>
        </p:txBody>
      </p:sp>
      <p:sp>
        <p:nvSpPr>
          <p:cNvPr id="4" name="TextBox 3">
            <a:extLst>
              <a:ext uri="{FF2B5EF4-FFF2-40B4-BE49-F238E27FC236}">
                <a16:creationId xmlns:a16="http://schemas.microsoft.com/office/drawing/2014/main" id="{637AB935-E511-D65D-8FC2-405728CD6257}"/>
              </a:ext>
            </a:extLst>
          </p:cNvPr>
          <p:cNvSpPr txBox="1"/>
          <p:nvPr/>
        </p:nvSpPr>
        <p:spPr>
          <a:xfrm>
            <a:off x="5290173" y="2853724"/>
            <a:ext cx="5913150" cy="658642"/>
          </a:xfrm>
          <a:prstGeom prst="rect">
            <a:avLst/>
          </a:prstGeom>
          <a:noFill/>
        </p:spPr>
        <p:txBody>
          <a:bodyPr wrap="square">
            <a:spAutoFit/>
          </a:bodyPr>
          <a:lstStyle>
            <a:defPPr>
              <a:defRPr lang="en-US"/>
            </a:defPPr>
            <a:lvl1pPr algn="just" rtl="1">
              <a:lnSpc>
                <a:spcPct val="115000"/>
              </a:lnSpc>
              <a:defRPr sz="3200" b="1">
                <a:solidFill>
                  <a:srgbClr val="168489"/>
                </a:solidFill>
                <a:latin typeface="Times New Roman" panose="02020603050405020304" pitchFamily="18" charset="0"/>
                <a:cs typeface="Adobe Arabic" panose="02040503050201020203" pitchFamily="18" charset="-78"/>
              </a:defRPr>
            </a:lvl1pPr>
          </a:lstStyle>
          <a:p>
            <a:r>
              <a:rPr lang="ar-SA"/>
              <a:t>مؤشرات النجاح: </a:t>
            </a:r>
            <a:endParaRPr lang="en-US"/>
          </a:p>
        </p:txBody>
      </p:sp>
      <p:sp>
        <p:nvSpPr>
          <p:cNvPr id="5" name="TextBox 4">
            <a:extLst>
              <a:ext uri="{FF2B5EF4-FFF2-40B4-BE49-F238E27FC236}">
                <a16:creationId xmlns:a16="http://schemas.microsoft.com/office/drawing/2014/main" id="{70CE3B9D-6E7F-D031-773B-F9F857636545}"/>
              </a:ext>
            </a:extLst>
          </p:cNvPr>
          <p:cNvSpPr txBox="1"/>
          <p:nvPr/>
        </p:nvSpPr>
        <p:spPr>
          <a:xfrm>
            <a:off x="4838662" y="366681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استمرارية المشروع بعد انتهاء الدعم الأوّلي</a:t>
            </a:r>
            <a:endParaRPr lang="en-US" dirty="0"/>
          </a:p>
        </p:txBody>
      </p:sp>
      <p:sp>
        <p:nvSpPr>
          <p:cNvPr id="12" name="TextBox 11">
            <a:extLst>
              <a:ext uri="{FF2B5EF4-FFF2-40B4-BE49-F238E27FC236}">
                <a16:creationId xmlns:a16="http://schemas.microsoft.com/office/drawing/2014/main" id="{9770FD94-1F22-6B01-FCB5-A0F8308692B4}"/>
              </a:ext>
            </a:extLst>
          </p:cNvPr>
          <p:cNvSpPr txBox="1"/>
          <p:nvPr/>
        </p:nvSpPr>
        <p:spPr>
          <a:xfrm>
            <a:off x="4838662" y="437461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قدرة المجتمع المحلي على إدارة المشروع</a:t>
            </a:r>
            <a:endParaRPr lang="en-US" dirty="0"/>
          </a:p>
        </p:txBody>
      </p:sp>
      <p:sp>
        <p:nvSpPr>
          <p:cNvPr id="25" name="TextBox 24">
            <a:extLst>
              <a:ext uri="{FF2B5EF4-FFF2-40B4-BE49-F238E27FC236}">
                <a16:creationId xmlns:a16="http://schemas.microsoft.com/office/drawing/2014/main" id="{38147C05-CBF9-C6F4-DBFD-FC6564EB1CE0}"/>
              </a:ext>
            </a:extLst>
          </p:cNvPr>
          <p:cNvSpPr txBox="1"/>
          <p:nvPr/>
        </p:nvSpPr>
        <p:spPr>
          <a:xfrm>
            <a:off x="4838662" y="508241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تنوّع مصادر الدعم والتمويل</a:t>
            </a:r>
            <a:endParaRPr lang="en-US" dirty="0"/>
          </a:p>
        </p:txBody>
      </p:sp>
    </p:spTree>
    <p:extLst>
      <p:ext uri="{BB962C8B-B14F-4D97-AF65-F5344CB8AC3E}">
        <p14:creationId xmlns:p14="http://schemas.microsoft.com/office/powerpoint/2010/main" val="26443532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2" grpId="0"/>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82E00-55E0-3769-93A9-1CC852FC586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D0D6197-C456-28C1-C041-284E008692C7}"/>
              </a:ext>
            </a:extLst>
          </p:cNvPr>
          <p:cNvSpPr txBox="1"/>
          <p:nvPr/>
        </p:nvSpPr>
        <p:spPr>
          <a:xfrm>
            <a:off x="2779494" y="-100109"/>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نموذج عملي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352B0DD-D383-0B48-9043-8A7D8E176C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Rectangle: Rounded Corners 3">
            <a:extLst>
              <a:ext uri="{FF2B5EF4-FFF2-40B4-BE49-F238E27FC236}">
                <a16:creationId xmlns:a16="http://schemas.microsoft.com/office/drawing/2014/main" id="{78845DB0-736D-866F-8FB4-E648A49C856B}"/>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6E4CCA58-1B5F-B0CD-C4BC-53A4097AB579}"/>
              </a:ext>
            </a:extLst>
          </p:cNvPr>
          <p:cNvSpPr txBox="1"/>
          <p:nvPr/>
        </p:nvSpPr>
        <p:spPr>
          <a:xfrm>
            <a:off x="5351490" y="2570857"/>
            <a:ext cx="6027624" cy="3108543"/>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مشروع "كساء" التطوّعي في المملكة العربية السعودية، والذي يعنى بتوفير الملابس للأسر المحتاجة، نجح في الانتقال من مرحلة الإطلاق إلى الاستدامة عبر بناء نموذج تشغيلي مبتكر يعتمد على إنشاء متاجر خيرية ثابتة تغطّي تكاليفها التشغيلية وتمكّن المستفيدين من اختيار احتياجاتهم بكرامة، وقد نجح المشروع في خدمة أكثر من 200,000 أسرة خلال 5 سنوات</a:t>
            </a:r>
            <a:endParaRPr lang="en-US" dirty="0"/>
          </a:p>
        </p:txBody>
      </p:sp>
      <p:pic>
        <p:nvPicPr>
          <p:cNvPr id="2" name="Picture 1" descr="Care">
            <a:extLst>
              <a:ext uri="{FF2B5EF4-FFF2-40B4-BE49-F238E27FC236}">
                <a16:creationId xmlns:a16="http://schemas.microsoft.com/office/drawing/2014/main" id="{7C66C1B2-CD59-D6B7-4B2C-9DFF0D8DA4C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3400" y="923104"/>
            <a:ext cx="3373755" cy="3373755"/>
          </a:xfrm>
          <a:prstGeom prst="rect">
            <a:avLst/>
          </a:prstGeom>
          <a:noFill/>
          <a:ln>
            <a:noFill/>
          </a:ln>
        </p:spPr>
      </p:pic>
    </p:spTree>
    <p:extLst>
      <p:ext uri="{BB962C8B-B14F-4D97-AF65-F5344CB8AC3E}">
        <p14:creationId xmlns:p14="http://schemas.microsoft.com/office/powerpoint/2010/main" val="24104832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0913A3-69FD-5321-B16F-A3310A22189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FF6F50B-D87F-4562-411A-96BDD74EE826}"/>
              </a:ext>
            </a:extLst>
          </p:cNvPr>
          <p:cNvSpPr txBox="1"/>
          <p:nvPr/>
        </p:nvSpPr>
        <p:spPr>
          <a:xfrm>
            <a:off x="2779494" y="-10010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صياغة الرؤية وتحديد الأهداف</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0994F89-C0D1-D8FD-D709-EACF170FA9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Rectangle: Rounded Corners 3">
            <a:extLst>
              <a:ext uri="{FF2B5EF4-FFF2-40B4-BE49-F238E27FC236}">
                <a16:creationId xmlns:a16="http://schemas.microsoft.com/office/drawing/2014/main" id="{F864CD7E-59EA-FD94-C893-1E91E5B09FDA}"/>
              </a:ext>
            </a:extLst>
          </p:cNvPr>
          <p:cNvSpPr/>
          <p:nvPr/>
        </p:nvSpPr>
        <p:spPr>
          <a:xfrm rot="4768334">
            <a:off x="-5125683"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Care">
            <a:extLst>
              <a:ext uri="{FF2B5EF4-FFF2-40B4-BE49-F238E27FC236}">
                <a16:creationId xmlns:a16="http://schemas.microsoft.com/office/drawing/2014/main" id="{8E99B467-24F4-2143-8D41-915D1FD8E00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29049" y="923104"/>
            <a:ext cx="3373755" cy="3373755"/>
          </a:xfrm>
          <a:prstGeom prst="rect">
            <a:avLst/>
          </a:prstGeom>
          <a:noFill/>
          <a:ln>
            <a:noFill/>
          </a:ln>
        </p:spPr>
      </p:pic>
      <p:sp>
        <p:nvSpPr>
          <p:cNvPr id="5" name="Rectangle: Rounded Corners 4">
            <a:extLst>
              <a:ext uri="{FF2B5EF4-FFF2-40B4-BE49-F238E27FC236}">
                <a16:creationId xmlns:a16="http://schemas.microsoft.com/office/drawing/2014/main" id="{904F915D-A0D7-32DD-D4A0-529ED95A554E}"/>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0D5EA45D-C7CD-FF4C-CF2A-485B33977016}"/>
              </a:ext>
            </a:extLst>
          </p:cNvPr>
          <p:cNvSpPr txBox="1"/>
          <p:nvPr/>
        </p:nvSpPr>
        <p:spPr>
          <a:xfrm>
            <a:off x="5351490" y="2609981"/>
            <a:ext cx="6027624" cy="3108543"/>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الرؤية هي صورة مستقبلية طموحة لما سيكون عليه الواقع بعد تنفيذ المشروع. ولصياغة رؤية فعّالة للمشروع التطوّعي، ينبغي مراعاة أن تكون:</a:t>
            </a:r>
            <a:endParaRPr lang="en-US"/>
          </a:p>
          <a:p>
            <a:r>
              <a:rPr lang="ar-SA"/>
              <a:t>- ملهِمة: تحفّز المتطوّعين والداعمين للمشاركة. </a:t>
            </a:r>
            <a:endParaRPr lang="en-US"/>
          </a:p>
          <a:p>
            <a:r>
              <a:rPr lang="ar-SA"/>
              <a:t>- واضحة: يسهل فهمها وتذكّرها.</a:t>
            </a:r>
            <a:endParaRPr lang="en-US"/>
          </a:p>
          <a:p>
            <a:r>
              <a:rPr lang="ar-SA"/>
              <a:t>- واقعية: قابلة للتحقيق ضمن الإمكانات المتاحة.</a:t>
            </a:r>
            <a:endParaRPr lang="en-US"/>
          </a:p>
          <a:p>
            <a:r>
              <a:rPr lang="ar-SA"/>
              <a:t>- مرتبطة بالاحتياج: تعالج قضية حقيقية في المجتمع.</a:t>
            </a:r>
            <a:endParaRPr lang="en-US"/>
          </a:p>
        </p:txBody>
      </p:sp>
      <p:pic>
        <p:nvPicPr>
          <p:cNvPr id="3" name="Picture 2" descr="Opportunity ">
            <a:extLst>
              <a:ext uri="{FF2B5EF4-FFF2-40B4-BE49-F238E27FC236}">
                <a16:creationId xmlns:a16="http://schemas.microsoft.com/office/drawing/2014/main" id="{C0181534-4F58-0D5C-1997-36729EB2DFF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50694" y="2088064"/>
            <a:ext cx="3928011" cy="3928011"/>
          </a:xfrm>
          <a:prstGeom prst="rect">
            <a:avLst/>
          </a:prstGeom>
          <a:noFill/>
          <a:ln>
            <a:noFill/>
          </a:ln>
        </p:spPr>
      </p:pic>
      <p:sp>
        <p:nvSpPr>
          <p:cNvPr id="7" name="TextBox 6">
            <a:extLst>
              <a:ext uri="{FF2B5EF4-FFF2-40B4-BE49-F238E27FC236}">
                <a16:creationId xmlns:a16="http://schemas.microsoft.com/office/drawing/2014/main" id="{C1724907-6710-F5D1-228D-5322F0DAB8C7}"/>
              </a:ext>
            </a:extLst>
          </p:cNvPr>
          <p:cNvSpPr txBox="1"/>
          <p:nvPr/>
        </p:nvSpPr>
        <p:spPr>
          <a:xfrm>
            <a:off x="5564790" y="1044694"/>
            <a:ext cx="5913150" cy="473206"/>
          </a:xfrm>
          <a:prstGeom prst="rect">
            <a:avLst/>
          </a:prstGeom>
          <a:noFill/>
        </p:spPr>
        <p:txBody>
          <a:bodyPr wrap="square">
            <a:spAutoFit/>
          </a:bodyPr>
          <a:lstStyle>
            <a:defPPr>
              <a:defRPr lang="en-US"/>
            </a:defPPr>
            <a:lvl1pPr algn="just" rtl="1">
              <a:lnSpc>
                <a:spcPct val="115000"/>
              </a:lnSpc>
              <a:defRPr sz="3200" b="1">
                <a:solidFill>
                  <a:srgbClr val="168489"/>
                </a:solidFill>
                <a:latin typeface="Times New Roman" panose="02020603050405020304" pitchFamily="18" charset="0"/>
                <a:cs typeface="Adobe Arabic" panose="02040503050201020203" pitchFamily="18" charset="-78"/>
              </a:defRPr>
            </a:lvl1pPr>
          </a:lstStyle>
          <a:p>
            <a:r>
              <a:rPr lang="ar-SA" dirty="0"/>
              <a:t>صياغة الرؤية:</a:t>
            </a:r>
            <a:endParaRPr lang="en-US" dirty="0"/>
          </a:p>
        </p:txBody>
      </p:sp>
    </p:spTree>
    <p:extLst>
      <p:ext uri="{BB962C8B-B14F-4D97-AF65-F5344CB8AC3E}">
        <p14:creationId xmlns:p14="http://schemas.microsoft.com/office/powerpoint/2010/main" val="27009984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F59180-6BD0-693C-260E-D121F78B8F5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D3963B8-5EB3-61F7-3189-7BC7654589B6}"/>
              </a:ext>
            </a:extLst>
          </p:cNvPr>
          <p:cNvSpPr txBox="1"/>
          <p:nvPr/>
        </p:nvSpPr>
        <p:spPr>
          <a:xfrm>
            <a:off x="2779494" y="-100109"/>
            <a:ext cx="6633012" cy="729430"/>
          </a:xfrm>
          <a:prstGeom prst="rect">
            <a:avLst/>
          </a:prstGeom>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مثال على رؤية فعّالة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2B553DF-A2A4-8679-BFD8-07B5AC31AF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Rectangle: Rounded Corners 4">
            <a:extLst>
              <a:ext uri="{FF2B5EF4-FFF2-40B4-BE49-F238E27FC236}">
                <a16:creationId xmlns:a16="http://schemas.microsoft.com/office/drawing/2014/main" id="{414D5F67-C8A5-3FD5-A416-93358E294021}"/>
              </a:ext>
            </a:extLst>
          </p:cNvPr>
          <p:cNvSpPr/>
          <p:nvPr/>
        </p:nvSpPr>
        <p:spPr>
          <a:xfrm rot="1800000">
            <a:off x="-8782240" y="1271133"/>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45FDB0D2-0BBC-27F1-3BDD-DEBC72748742}"/>
              </a:ext>
            </a:extLst>
          </p:cNvPr>
          <p:cNvSpPr txBox="1"/>
          <p:nvPr/>
        </p:nvSpPr>
        <p:spPr>
          <a:xfrm>
            <a:off x="5351490" y="3359572"/>
            <a:ext cx="6027624"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مجتمع خالٍ من الأمية الرقمية، يتمكّن فيه كبار السن من استخدام التكنولوجيا للتواصل مع أسرهم وإنجاز معاملاتهم اليومية باستقلالية</a:t>
            </a:r>
            <a:endParaRPr lang="en-US"/>
          </a:p>
        </p:txBody>
      </p:sp>
      <p:pic>
        <p:nvPicPr>
          <p:cNvPr id="3" name="Picture 2" descr="Opportunity ">
            <a:extLst>
              <a:ext uri="{FF2B5EF4-FFF2-40B4-BE49-F238E27FC236}">
                <a16:creationId xmlns:a16="http://schemas.microsoft.com/office/drawing/2014/main" id="{EC28886B-3872-DC62-D80B-6DC9080A62C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69675" y="2088065"/>
            <a:ext cx="3928011" cy="3928011"/>
          </a:xfrm>
          <a:prstGeom prst="rect">
            <a:avLst/>
          </a:prstGeom>
          <a:noFill/>
          <a:ln>
            <a:noFill/>
          </a:ln>
        </p:spPr>
      </p:pic>
      <p:sp>
        <p:nvSpPr>
          <p:cNvPr id="10" name="Rectangle: Rounded Corners 9">
            <a:extLst>
              <a:ext uri="{FF2B5EF4-FFF2-40B4-BE49-F238E27FC236}">
                <a16:creationId xmlns:a16="http://schemas.microsoft.com/office/drawing/2014/main" id="{ECF66863-F389-C945-2E0B-88C3B35F7545}"/>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Opportunity ">
            <a:extLst>
              <a:ext uri="{FF2B5EF4-FFF2-40B4-BE49-F238E27FC236}">
                <a16:creationId xmlns:a16="http://schemas.microsoft.com/office/drawing/2014/main" id="{AE8DF377-7662-1F1D-6DD6-954AD741D13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49881" y="1486876"/>
            <a:ext cx="2246210" cy="2246210"/>
          </a:xfrm>
          <a:prstGeom prst="rect">
            <a:avLst/>
          </a:prstGeom>
          <a:noFill/>
          <a:ln>
            <a:noFill/>
          </a:ln>
        </p:spPr>
      </p:pic>
    </p:spTree>
    <p:extLst>
      <p:ext uri="{BB962C8B-B14F-4D97-AF65-F5344CB8AC3E}">
        <p14:creationId xmlns:p14="http://schemas.microsoft.com/office/powerpoint/2010/main" val="35629425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92319B-45F6-1682-6214-9EF04DE6303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21FD6D0-D0E6-AB1B-3403-EFFBFF7A73A2}"/>
              </a:ext>
            </a:extLst>
          </p:cNvPr>
          <p:cNvSpPr txBox="1"/>
          <p:nvPr/>
        </p:nvSpPr>
        <p:spPr>
          <a:xfrm>
            <a:off x="2779494" y="-10010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صياغة الرؤية وتحديد الأهداف</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5EDAB8A-FBFD-22DC-6B2B-736C6F8E89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7" name="TextBox 6">
            <a:extLst>
              <a:ext uri="{FF2B5EF4-FFF2-40B4-BE49-F238E27FC236}">
                <a16:creationId xmlns:a16="http://schemas.microsoft.com/office/drawing/2014/main" id="{EA3C5C53-C512-9110-C56D-2491979D0D02}"/>
              </a:ext>
            </a:extLst>
          </p:cNvPr>
          <p:cNvSpPr txBox="1"/>
          <p:nvPr/>
        </p:nvSpPr>
        <p:spPr>
          <a:xfrm>
            <a:off x="5564790" y="1044694"/>
            <a:ext cx="5913150" cy="473206"/>
          </a:xfrm>
          <a:prstGeom prst="rect">
            <a:avLst/>
          </a:prstGeom>
          <a:noFill/>
        </p:spPr>
        <p:txBody>
          <a:bodyPr wrap="square">
            <a:spAutoFit/>
          </a:bodyPr>
          <a:lstStyle>
            <a:defPPr>
              <a:defRPr lang="en-US"/>
            </a:defPPr>
            <a:lvl1pPr algn="just" rtl="1">
              <a:lnSpc>
                <a:spcPct val="115000"/>
              </a:lnSpc>
              <a:defRPr sz="3200" b="1">
                <a:solidFill>
                  <a:srgbClr val="168489"/>
                </a:solidFill>
                <a:latin typeface="Times New Roman" panose="02020603050405020304" pitchFamily="18" charset="0"/>
                <a:cs typeface="Adobe Arabic" panose="02040503050201020203" pitchFamily="18" charset="-78"/>
              </a:defRPr>
            </a:lvl1pPr>
          </a:lstStyle>
          <a:p>
            <a:r>
              <a:rPr lang="ar-SA"/>
              <a:t>تحديد الأهداف: </a:t>
            </a:r>
            <a:endParaRPr lang="en-US"/>
          </a:p>
        </p:txBody>
      </p:sp>
      <p:sp>
        <p:nvSpPr>
          <p:cNvPr id="10" name="Rectangle: Rounded Corners 9">
            <a:extLst>
              <a:ext uri="{FF2B5EF4-FFF2-40B4-BE49-F238E27FC236}">
                <a16:creationId xmlns:a16="http://schemas.microsoft.com/office/drawing/2014/main" id="{78FDF4F6-245F-2326-DC9B-22E0B0DDF8B7}"/>
              </a:ext>
            </a:extLst>
          </p:cNvPr>
          <p:cNvSpPr/>
          <p:nvPr/>
        </p:nvSpPr>
        <p:spPr>
          <a:xfrm rot="4768334">
            <a:off x="-51447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Opportunity ">
            <a:extLst>
              <a:ext uri="{FF2B5EF4-FFF2-40B4-BE49-F238E27FC236}">
                <a16:creationId xmlns:a16="http://schemas.microsoft.com/office/drawing/2014/main" id="{69FFCE34-4599-C76A-F9C6-3E2A5B87E68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331619" y="1486876"/>
            <a:ext cx="2246210" cy="2246210"/>
          </a:xfrm>
          <a:prstGeom prst="rect">
            <a:avLst/>
          </a:prstGeom>
          <a:noFill/>
          <a:ln>
            <a:noFill/>
          </a:ln>
        </p:spPr>
      </p:pic>
      <p:grpSp>
        <p:nvGrpSpPr>
          <p:cNvPr id="38" name="Group 37">
            <a:extLst>
              <a:ext uri="{FF2B5EF4-FFF2-40B4-BE49-F238E27FC236}">
                <a16:creationId xmlns:a16="http://schemas.microsoft.com/office/drawing/2014/main" id="{BBC1F039-3629-1AB8-AC2E-01D86C745178}"/>
              </a:ext>
            </a:extLst>
          </p:cNvPr>
          <p:cNvGrpSpPr/>
          <p:nvPr/>
        </p:nvGrpSpPr>
        <p:grpSpPr>
          <a:xfrm>
            <a:off x="9624940" y="2841506"/>
            <a:ext cx="1945585" cy="2971800"/>
            <a:chOff x="9624940" y="2841506"/>
            <a:chExt cx="1945585" cy="2971800"/>
          </a:xfrm>
        </p:grpSpPr>
        <p:grpSp>
          <p:nvGrpSpPr>
            <p:cNvPr id="17" name="Group 16">
              <a:extLst>
                <a:ext uri="{FF2B5EF4-FFF2-40B4-BE49-F238E27FC236}">
                  <a16:creationId xmlns:a16="http://schemas.microsoft.com/office/drawing/2014/main" id="{3D62D239-CD9C-E779-02AF-F02CEC0E61D9}"/>
                </a:ext>
              </a:extLst>
            </p:cNvPr>
            <p:cNvGrpSpPr/>
            <p:nvPr/>
          </p:nvGrpSpPr>
          <p:grpSpPr>
            <a:xfrm>
              <a:off x="9641778" y="2841506"/>
              <a:ext cx="1911910" cy="1912024"/>
              <a:chOff x="4695686" y="0"/>
              <a:chExt cx="995280" cy="995280"/>
            </a:xfrm>
          </p:grpSpPr>
          <p:sp>
            <p:nvSpPr>
              <p:cNvPr id="28" name="Rectangle: Rounded Corners 27">
                <a:extLst>
                  <a:ext uri="{FF2B5EF4-FFF2-40B4-BE49-F238E27FC236}">
                    <a16:creationId xmlns:a16="http://schemas.microsoft.com/office/drawing/2014/main" id="{FA493815-6A29-D3E5-32E9-F35AA36A22F8}"/>
                  </a:ext>
                </a:extLst>
              </p:cNvPr>
              <p:cNvSpPr/>
              <p:nvPr/>
            </p:nvSpPr>
            <p:spPr>
              <a:xfrm>
                <a:off x="4695686" y="0"/>
                <a:ext cx="995280" cy="995280"/>
              </a:xfrm>
              <a:prstGeom prst="round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9" name="Hexagon 28">
                <a:extLst>
                  <a:ext uri="{FF2B5EF4-FFF2-40B4-BE49-F238E27FC236}">
                    <a16:creationId xmlns:a16="http://schemas.microsoft.com/office/drawing/2014/main" id="{AFE4767E-86F0-E5F9-CE10-9D168CE3BF1C}"/>
                  </a:ext>
                </a:extLst>
              </p:cNvPr>
              <p:cNvSpPr/>
              <p:nvPr/>
            </p:nvSpPr>
            <p:spPr>
              <a:xfrm rot="5400000">
                <a:off x="4816384"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9" name="مربع نص 166">
              <a:extLst>
                <a:ext uri="{FF2B5EF4-FFF2-40B4-BE49-F238E27FC236}">
                  <a16:creationId xmlns:a16="http://schemas.microsoft.com/office/drawing/2014/main" id="{5B3F1802-5789-3022-2222-F1C992F93413}"/>
                </a:ext>
              </a:extLst>
            </p:cNvPr>
            <p:cNvSpPr txBox="1"/>
            <p:nvPr/>
          </p:nvSpPr>
          <p:spPr>
            <a:xfrm>
              <a:off x="9624940" y="4979347"/>
              <a:ext cx="1945585" cy="833959"/>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محدّدة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3" name="Picture 22" descr="Specifications ">
              <a:extLst>
                <a:ext uri="{FF2B5EF4-FFF2-40B4-BE49-F238E27FC236}">
                  <a16:creationId xmlns:a16="http://schemas.microsoft.com/office/drawing/2014/main" id="{2F8769E5-14A6-3354-2463-9539A0214092}"/>
                </a:ext>
              </a:extLst>
            </p:cNvPr>
            <p:cNvPicPr>
              <a:picLocks noChangeAspect="1" noChangeArrowheads="1"/>
            </p:cNvPicPr>
            <p:nvPr/>
          </p:nvPicPr>
          <p:blipFill>
            <a:blip r:embed="rId5" cstate="print">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099362" y="3330115"/>
              <a:ext cx="840648" cy="84069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9" name="Group 38">
            <a:extLst>
              <a:ext uri="{FF2B5EF4-FFF2-40B4-BE49-F238E27FC236}">
                <a16:creationId xmlns:a16="http://schemas.microsoft.com/office/drawing/2014/main" id="{D43E0BE1-DC94-3282-D634-858323102A3E}"/>
              </a:ext>
            </a:extLst>
          </p:cNvPr>
          <p:cNvGrpSpPr/>
          <p:nvPr/>
        </p:nvGrpSpPr>
        <p:grpSpPr>
          <a:xfrm>
            <a:off x="7374072" y="2841506"/>
            <a:ext cx="1945585" cy="2971800"/>
            <a:chOff x="7374072" y="2841506"/>
            <a:chExt cx="1945585" cy="2971800"/>
          </a:xfrm>
        </p:grpSpPr>
        <p:grpSp>
          <p:nvGrpSpPr>
            <p:cNvPr id="16" name="Group 15">
              <a:extLst>
                <a:ext uri="{FF2B5EF4-FFF2-40B4-BE49-F238E27FC236}">
                  <a16:creationId xmlns:a16="http://schemas.microsoft.com/office/drawing/2014/main" id="{F999A5C0-9F5C-AC0F-5BF5-6733AAD1692F}"/>
                </a:ext>
              </a:extLst>
            </p:cNvPr>
            <p:cNvGrpSpPr/>
            <p:nvPr/>
          </p:nvGrpSpPr>
          <p:grpSpPr>
            <a:xfrm>
              <a:off x="7390909" y="2841506"/>
              <a:ext cx="1911910" cy="1912024"/>
              <a:chOff x="3523955" y="0"/>
              <a:chExt cx="995280" cy="995280"/>
            </a:xfrm>
          </p:grpSpPr>
          <p:sp>
            <p:nvSpPr>
              <p:cNvPr id="30" name="Rectangle: Rounded Corners 29">
                <a:extLst>
                  <a:ext uri="{FF2B5EF4-FFF2-40B4-BE49-F238E27FC236}">
                    <a16:creationId xmlns:a16="http://schemas.microsoft.com/office/drawing/2014/main" id="{2D3E7332-D879-3946-CB15-67B29394879E}"/>
                  </a:ext>
                </a:extLst>
              </p:cNvPr>
              <p:cNvSpPr/>
              <p:nvPr/>
            </p:nvSpPr>
            <p:spPr>
              <a:xfrm>
                <a:off x="3523955" y="0"/>
                <a:ext cx="995280" cy="995280"/>
              </a:xfrm>
              <a:prstGeom prst="roundRect">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Hexagon 30">
                <a:extLst>
                  <a:ext uri="{FF2B5EF4-FFF2-40B4-BE49-F238E27FC236}">
                    <a16:creationId xmlns:a16="http://schemas.microsoft.com/office/drawing/2014/main" id="{02804D80-2216-9E32-63DD-A32F2839AF3E}"/>
                  </a:ext>
                </a:extLst>
              </p:cNvPr>
              <p:cNvSpPr/>
              <p:nvPr/>
            </p:nvSpPr>
            <p:spPr>
              <a:xfrm rot="5400000">
                <a:off x="3644653"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1" name="مربع نص 166">
              <a:extLst>
                <a:ext uri="{FF2B5EF4-FFF2-40B4-BE49-F238E27FC236}">
                  <a16:creationId xmlns:a16="http://schemas.microsoft.com/office/drawing/2014/main" id="{66ACD945-CFC8-4F42-8CAB-1893B39BAB8F}"/>
                </a:ext>
              </a:extLst>
            </p:cNvPr>
            <p:cNvSpPr txBox="1"/>
            <p:nvPr/>
          </p:nvSpPr>
          <p:spPr>
            <a:xfrm>
              <a:off x="7374072" y="4979347"/>
              <a:ext cx="1945585" cy="833959"/>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قابلة للقياس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4" name="Picture 23" descr="Indicator ">
              <a:extLst>
                <a:ext uri="{FF2B5EF4-FFF2-40B4-BE49-F238E27FC236}">
                  <a16:creationId xmlns:a16="http://schemas.microsoft.com/office/drawing/2014/main" id="{12B66191-8C19-E7C3-DA48-4F1B32C96081}"/>
                </a:ext>
              </a:extLst>
            </p:cNvPr>
            <p:cNvPicPr>
              <a:picLocks noChangeAspect="1" noChangeArrowheads="1"/>
            </p:cNvPicPr>
            <p:nvPr/>
          </p:nvPicPr>
          <p:blipFill>
            <a:blip r:embed="rId7">
              <a:lum bright="70000" contrast="-70000"/>
              <a:extLst>
                <a:ext uri="{BEBA8EAE-BF5A-486C-A8C5-ECC9F3942E4B}">
                  <a14:imgProps xmlns:a14="http://schemas.microsoft.com/office/drawing/2010/main">
                    <a14:imgLayer r:embed="rId8">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7890932" y="3368519"/>
              <a:ext cx="840648" cy="84069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0" name="Group 39">
            <a:extLst>
              <a:ext uri="{FF2B5EF4-FFF2-40B4-BE49-F238E27FC236}">
                <a16:creationId xmlns:a16="http://schemas.microsoft.com/office/drawing/2014/main" id="{6F450532-2F08-5AA6-A6BB-4EE8EFCC5211}"/>
              </a:ext>
            </a:extLst>
          </p:cNvPr>
          <p:cNvGrpSpPr/>
          <p:nvPr/>
        </p:nvGrpSpPr>
        <p:grpSpPr>
          <a:xfrm>
            <a:off x="4869256" y="2841506"/>
            <a:ext cx="2337710" cy="2971800"/>
            <a:chOff x="4869256" y="2841506"/>
            <a:chExt cx="2337710" cy="2971800"/>
          </a:xfrm>
        </p:grpSpPr>
        <p:grpSp>
          <p:nvGrpSpPr>
            <p:cNvPr id="15" name="Group 14">
              <a:extLst>
                <a:ext uri="{FF2B5EF4-FFF2-40B4-BE49-F238E27FC236}">
                  <a16:creationId xmlns:a16="http://schemas.microsoft.com/office/drawing/2014/main" id="{53081323-50F2-B7B8-A886-4273A54AA8CB}"/>
                </a:ext>
              </a:extLst>
            </p:cNvPr>
            <p:cNvGrpSpPr/>
            <p:nvPr/>
          </p:nvGrpSpPr>
          <p:grpSpPr>
            <a:xfrm>
              <a:off x="5133431" y="2841506"/>
              <a:ext cx="1911910" cy="1912024"/>
              <a:chOff x="2348783" y="0"/>
              <a:chExt cx="995280" cy="995280"/>
            </a:xfrm>
          </p:grpSpPr>
          <p:sp>
            <p:nvSpPr>
              <p:cNvPr id="32" name="Rectangle: Rounded Corners 31">
                <a:extLst>
                  <a:ext uri="{FF2B5EF4-FFF2-40B4-BE49-F238E27FC236}">
                    <a16:creationId xmlns:a16="http://schemas.microsoft.com/office/drawing/2014/main" id="{2C86D559-4E6B-4A27-C431-4BB2BE5555EF}"/>
                  </a:ext>
                </a:extLst>
              </p:cNvPr>
              <p:cNvSpPr/>
              <p:nvPr/>
            </p:nvSpPr>
            <p:spPr>
              <a:xfrm>
                <a:off x="2348783" y="0"/>
                <a:ext cx="995280" cy="995280"/>
              </a:xfrm>
              <a:prstGeom prst="roundRect">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3" name="Hexagon 32">
                <a:extLst>
                  <a:ext uri="{FF2B5EF4-FFF2-40B4-BE49-F238E27FC236}">
                    <a16:creationId xmlns:a16="http://schemas.microsoft.com/office/drawing/2014/main" id="{31FDA2E1-9FD0-A47B-199A-8DBC8E89C4CB}"/>
                  </a:ext>
                </a:extLst>
              </p:cNvPr>
              <p:cNvSpPr/>
              <p:nvPr/>
            </p:nvSpPr>
            <p:spPr>
              <a:xfrm rot="5400000">
                <a:off x="2469481"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0" name="مربع نص 166">
              <a:extLst>
                <a:ext uri="{FF2B5EF4-FFF2-40B4-BE49-F238E27FC236}">
                  <a16:creationId xmlns:a16="http://schemas.microsoft.com/office/drawing/2014/main" id="{12837239-2E23-1935-B8C4-C5C847096AAE}"/>
                </a:ext>
              </a:extLst>
            </p:cNvPr>
            <p:cNvSpPr txBox="1"/>
            <p:nvPr/>
          </p:nvSpPr>
          <p:spPr>
            <a:xfrm>
              <a:off x="4869256" y="4979347"/>
              <a:ext cx="2337710" cy="833959"/>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قابلة للتحقيق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5" name="Picture 24" descr="Badge ">
              <a:extLst>
                <a:ext uri="{FF2B5EF4-FFF2-40B4-BE49-F238E27FC236}">
                  <a16:creationId xmlns:a16="http://schemas.microsoft.com/office/drawing/2014/main" id="{7B2BCEC3-8910-7DA2-367C-B955C0F8463B}"/>
                </a:ext>
              </a:extLst>
            </p:cNvPr>
            <p:cNvPicPr>
              <a:picLocks noChangeAspect="1" noChangeArrowheads="1"/>
            </p:cNvPicPr>
            <p:nvPr/>
          </p:nvPicPr>
          <p:blipFill>
            <a:blip r:embed="rId9">
              <a:lum bright="70000" contrast="-70000"/>
              <a:extLst>
                <a:ext uri="{BEBA8EAE-BF5A-486C-A8C5-ECC9F3942E4B}">
                  <a14:imgProps xmlns:a14="http://schemas.microsoft.com/office/drawing/2010/main">
                    <a14:imgLayer r:embed="rId10">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5653142" y="3366711"/>
              <a:ext cx="840648" cy="84069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1" name="Group 40">
            <a:extLst>
              <a:ext uri="{FF2B5EF4-FFF2-40B4-BE49-F238E27FC236}">
                <a16:creationId xmlns:a16="http://schemas.microsoft.com/office/drawing/2014/main" id="{E6096AD1-8ACA-A22E-59F8-30F1D0369648}"/>
              </a:ext>
            </a:extLst>
          </p:cNvPr>
          <p:cNvGrpSpPr/>
          <p:nvPr/>
        </p:nvGrpSpPr>
        <p:grpSpPr>
          <a:xfrm>
            <a:off x="2866849" y="2841506"/>
            <a:ext cx="1951075" cy="2971800"/>
            <a:chOff x="2866849" y="2841506"/>
            <a:chExt cx="1951075" cy="2971800"/>
          </a:xfrm>
        </p:grpSpPr>
        <p:grpSp>
          <p:nvGrpSpPr>
            <p:cNvPr id="14" name="Group 13">
              <a:extLst>
                <a:ext uri="{FF2B5EF4-FFF2-40B4-BE49-F238E27FC236}">
                  <a16:creationId xmlns:a16="http://schemas.microsoft.com/office/drawing/2014/main" id="{F485E073-8A1D-84BE-8E1E-3E08A907328F}"/>
                </a:ext>
              </a:extLst>
            </p:cNvPr>
            <p:cNvGrpSpPr/>
            <p:nvPr/>
          </p:nvGrpSpPr>
          <p:grpSpPr>
            <a:xfrm>
              <a:off x="2866849" y="2841506"/>
              <a:ext cx="1911910" cy="1912024"/>
              <a:chOff x="1168872" y="0"/>
              <a:chExt cx="995280" cy="995280"/>
            </a:xfrm>
          </p:grpSpPr>
          <p:sp>
            <p:nvSpPr>
              <p:cNvPr id="34" name="Rectangle: Rounded Corners 33">
                <a:extLst>
                  <a:ext uri="{FF2B5EF4-FFF2-40B4-BE49-F238E27FC236}">
                    <a16:creationId xmlns:a16="http://schemas.microsoft.com/office/drawing/2014/main" id="{644A5048-28FD-CF03-2E1E-B2C76C1E70C1}"/>
                  </a:ext>
                </a:extLst>
              </p:cNvPr>
              <p:cNvSpPr/>
              <p:nvPr/>
            </p:nvSpPr>
            <p:spPr>
              <a:xfrm>
                <a:off x="1168872" y="0"/>
                <a:ext cx="995280" cy="995280"/>
              </a:xfrm>
              <a:prstGeom prst="roundRect">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5" name="Hexagon 34">
                <a:extLst>
                  <a:ext uri="{FF2B5EF4-FFF2-40B4-BE49-F238E27FC236}">
                    <a16:creationId xmlns:a16="http://schemas.microsoft.com/office/drawing/2014/main" id="{1BA4D92B-2538-D8A5-03E8-47DD93A94AB9}"/>
                  </a:ext>
                </a:extLst>
              </p:cNvPr>
              <p:cNvSpPr/>
              <p:nvPr/>
            </p:nvSpPr>
            <p:spPr>
              <a:xfrm rot="5400000">
                <a:off x="1289570"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2" name="مربع نص 166">
              <a:extLst>
                <a:ext uri="{FF2B5EF4-FFF2-40B4-BE49-F238E27FC236}">
                  <a16:creationId xmlns:a16="http://schemas.microsoft.com/office/drawing/2014/main" id="{A0331F76-5B8C-39EA-9B56-2D99657BB290}"/>
                </a:ext>
              </a:extLst>
            </p:cNvPr>
            <p:cNvSpPr txBox="1"/>
            <p:nvPr/>
          </p:nvSpPr>
          <p:spPr>
            <a:xfrm>
              <a:off x="2872339" y="4979347"/>
              <a:ext cx="1945585" cy="833959"/>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ذات صلة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6" name="Picture 25" descr="Puzzle ">
              <a:extLst>
                <a:ext uri="{FF2B5EF4-FFF2-40B4-BE49-F238E27FC236}">
                  <a16:creationId xmlns:a16="http://schemas.microsoft.com/office/drawing/2014/main" id="{03C35D76-5CC7-6E2A-F1AE-AE422DB5D5B6}"/>
                </a:ext>
              </a:extLst>
            </p:cNvPr>
            <p:cNvPicPr>
              <a:picLocks noChangeAspect="1" noChangeArrowheads="1"/>
            </p:cNvPicPr>
            <p:nvPr/>
          </p:nvPicPr>
          <p:blipFill>
            <a:blip r:embed="rId11">
              <a:lum bright="70000" contrast="-70000"/>
              <a:extLst>
                <a:ext uri="{BEBA8EAE-BF5A-486C-A8C5-ECC9F3942E4B}">
                  <a14:imgProps xmlns:a14="http://schemas.microsoft.com/office/drawing/2010/main">
                    <a14:imgLayer r:embed="rId12">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3393437" y="3366711"/>
              <a:ext cx="840648" cy="84069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2" name="Group 41">
            <a:extLst>
              <a:ext uri="{FF2B5EF4-FFF2-40B4-BE49-F238E27FC236}">
                <a16:creationId xmlns:a16="http://schemas.microsoft.com/office/drawing/2014/main" id="{08607836-401B-2B56-C6D7-F10000C6D34E}"/>
              </a:ext>
            </a:extLst>
          </p:cNvPr>
          <p:cNvGrpSpPr/>
          <p:nvPr/>
        </p:nvGrpSpPr>
        <p:grpSpPr>
          <a:xfrm>
            <a:off x="621473" y="2841506"/>
            <a:ext cx="1945585" cy="2971800"/>
            <a:chOff x="621473" y="2841506"/>
            <a:chExt cx="1945585" cy="2971800"/>
          </a:xfrm>
        </p:grpSpPr>
        <p:grpSp>
          <p:nvGrpSpPr>
            <p:cNvPr id="13" name="Group 12">
              <a:extLst>
                <a:ext uri="{FF2B5EF4-FFF2-40B4-BE49-F238E27FC236}">
                  <a16:creationId xmlns:a16="http://schemas.microsoft.com/office/drawing/2014/main" id="{A5EA6EFF-9991-2E18-214F-2170516347B8}"/>
                </a:ext>
              </a:extLst>
            </p:cNvPr>
            <p:cNvGrpSpPr/>
            <p:nvPr/>
          </p:nvGrpSpPr>
          <p:grpSpPr>
            <a:xfrm>
              <a:off x="638310" y="2841506"/>
              <a:ext cx="1911910" cy="1912024"/>
              <a:chOff x="8765" y="0"/>
              <a:chExt cx="995280" cy="995280"/>
            </a:xfrm>
          </p:grpSpPr>
          <p:sp>
            <p:nvSpPr>
              <p:cNvPr id="36" name="Rectangle: Rounded Corners 35">
                <a:extLst>
                  <a:ext uri="{FF2B5EF4-FFF2-40B4-BE49-F238E27FC236}">
                    <a16:creationId xmlns:a16="http://schemas.microsoft.com/office/drawing/2014/main" id="{95F67E2F-743C-3540-A727-949988156E97}"/>
                  </a:ext>
                </a:extLst>
              </p:cNvPr>
              <p:cNvSpPr/>
              <p:nvPr/>
            </p:nvSpPr>
            <p:spPr>
              <a:xfrm>
                <a:off x="8765" y="0"/>
                <a:ext cx="995280" cy="995280"/>
              </a:xfrm>
              <a:prstGeom prst="round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7" name="Hexagon 36">
                <a:extLst>
                  <a:ext uri="{FF2B5EF4-FFF2-40B4-BE49-F238E27FC236}">
                    <a16:creationId xmlns:a16="http://schemas.microsoft.com/office/drawing/2014/main" id="{E842BDA8-AFC0-BA90-1002-DF16403B011B}"/>
                  </a:ext>
                </a:extLst>
              </p:cNvPr>
              <p:cNvSpPr/>
              <p:nvPr/>
            </p:nvSpPr>
            <p:spPr>
              <a:xfrm rot="5400000">
                <a:off x="129463"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8" name="مربع نص 166">
              <a:extLst>
                <a:ext uri="{FF2B5EF4-FFF2-40B4-BE49-F238E27FC236}">
                  <a16:creationId xmlns:a16="http://schemas.microsoft.com/office/drawing/2014/main" id="{F9AB964A-C038-D7C2-DE19-E7DDDA0D2181}"/>
                </a:ext>
              </a:extLst>
            </p:cNvPr>
            <p:cNvSpPr txBox="1"/>
            <p:nvPr/>
          </p:nvSpPr>
          <p:spPr>
            <a:xfrm>
              <a:off x="621473" y="4979347"/>
              <a:ext cx="1945585" cy="833959"/>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محدّدة زمنياً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7" name="Picture 26" descr="Goal expiry ">
              <a:extLst>
                <a:ext uri="{FF2B5EF4-FFF2-40B4-BE49-F238E27FC236}">
                  <a16:creationId xmlns:a16="http://schemas.microsoft.com/office/drawing/2014/main" id="{D8E0D686-F532-0B72-6D25-660B43BB0CCB}"/>
                </a:ext>
              </a:extLst>
            </p:cNvPr>
            <p:cNvPicPr>
              <a:picLocks noChangeAspect="1" noChangeArrowheads="1"/>
            </p:cNvPicPr>
            <p:nvPr/>
          </p:nvPicPr>
          <p:blipFill>
            <a:blip r:embed="rId13">
              <a:lum bright="70000" contrast="-70000"/>
              <a:extLst>
                <a:ext uri="{BEBA8EAE-BF5A-486C-A8C5-ECC9F3942E4B}">
                  <a14:imgProps xmlns:a14="http://schemas.microsoft.com/office/drawing/2010/main">
                    <a14:imgLayer r:embed="rId1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133732" y="3330115"/>
              <a:ext cx="840648" cy="84069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2826627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fill="hold"/>
                                        <p:tgtEl>
                                          <p:spTgt spid="39"/>
                                        </p:tgtEl>
                                        <p:attrNameLst>
                                          <p:attrName>ppt_x</p:attrName>
                                        </p:attrNameLst>
                                      </p:cBhvr>
                                      <p:tavLst>
                                        <p:tav tm="0">
                                          <p:val>
                                            <p:strVal val="#ppt_x"/>
                                          </p:val>
                                        </p:tav>
                                        <p:tav tm="100000">
                                          <p:val>
                                            <p:strVal val="#ppt_x"/>
                                          </p:val>
                                        </p:tav>
                                      </p:tavLst>
                                    </p:anim>
                                    <p:anim calcmode="lin" valueType="num">
                                      <p:cBhvr additive="base">
                                        <p:cTn id="1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ppt_x"/>
                                          </p:val>
                                        </p:tav>
                                        <p:tav tm="100000">
                                          <p:val>
                                            <p:strVal val="#ppt_x"/>
                                          </p:val>
                                        </p:tav>
                                      </p:tavLst>
                                    </p:anim>
                                    <p:anim calcmode="lin" valueType="num">
                                      <p:cBhvr additive="base">
                                        <p:cTn id="2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additive="base">
                                        <p:cTn id="31" dur="500" fill="hold"/>
                                        <p:tgtEl>
                                          <p:spTgt spid="42"/>
                                        </p:tgtEl>
                                        <p:attrNameLst>
                                          <p:attrName>ppt_x</p:attrName>
                                        </p:attrNameLst>
                                      </p:cBhvr>
                                      <p:tavLst>
                                        <p:tav tm="0">
                                          <p:val>
                                            <p:strVal val="#ppt_x"/>
                                          </p:val>
                                        </p:tav>
                                        <p:tav tm="100000">
                                          <p:val>
                                            <p:strVal val="#ppt_x"/>
                                          </p:val>
                                        </p:tav>
                                      </p:tavLst>
                                    </p:anim>
                                    <p:anim calcmode="lin" valueType="num">
                                      <p:cBhvr additive="base">
                                        <p:cTn id="32"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F9C00E-405C-1595-A3CF-98CAAD3B44A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DD4E2EE-B0F9-4E55-727F-E379B149D261}"/>
              </a:ext>
            </a:extLst>
          </p:cNvPr>
          <p:cNvSpPr txBox="1"/>
          <p:nvPr/>
        </p:nvSpPr>
        <p:spPr>
          <a:xfrm>
            <a:off x="2779494" y="-252509"/>
            <a:ext cx="6633012" cy="854080"/>
          </a:xfrm>
          <a:prstGeom prst="rect">
            <a:avLst/>
          </a:prstGeom>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أمثلة على أهداف </a:t>
            </a:r>
            <a:r>
              <a:rPr lang="en-US" sz="3600" b="1" dirty="0">
                <a:solidFill>
                  <a:schemeClr val="bg1"/>
                </a:solidFill>
                <a:latin typeface="Adobe Arabic" panose="02040503050201020203" pitchFamily="18" charset="-78"/>
                <a:cs typeface="Adobe Arabic" panose="02040503050201020203" pitchFamily="18" charset="-78"/>
              </a:rPr>
              <a:t>SMART</a:t>
            </a:r>
            <a:r>
              <a:rPr lang="ar-SA" sz="3600" b="1" dirty="0">
                <a:solidFill>
                  <a:schemeClr val="bg1"/>
                </a:solidFill>
                <a:latin typeface="Adobe Arabic" panose="02040503050201020203" pitchFamily="18" charset="-78"/>
                <a:cs typeface="Adobe Arabic" panose="02040503050201020203" pitchFamily="18" charset="-78"/>
              </a:rPr>
              <a:t> لمشروع تطوّعي: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BB69D64-0508-887D-0259-CA77C644E1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09BC7302-CCDE-0088-11DC-574DCF403939}"/>
              </a:ext>
            </a:extLst>
          </p:cNvPr>
          <p:cNvSpPr txBox="1"/>
          <p:nvPr/>
        </p:nvSpPr>
        <p:spPr>
          <a:xfrm>
            <a:off x="5351490" y="2521372"/>
            <a:ext cx="6027624"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1. تدريب 200 من كبار السن على استخدام الهواتف الذكية لإجراء المكالمات المرئية خلال 3 أشهر.</a:t>
            </a:r>
            <a:endParaRPr lang="en-US"/>
          </a:p>
          <a:p>
            <a:r>
              <a:rPr lang="ar-SA"/>
              <a:t>2. إنشاء 5 مراكز تدريبية مجهّزة في أحياء مختلفة بالمدينة بحلول نهاية الشهر الثاني من المشروع.</a:t>
            </a:r>
            <a:endParaRPr lang="en-US"/>
          </a:p>
          <a:p>
            <a:r>
              <a:rPr lang="ar-SA"/>
              <a:t>3. تخريج 150 متدرّباً يستطيعون استخدام تطبيقات الخدمات الحكومية بشكل مستقل بحلول نهاية المشروع. </a:t>
            </a:r>
            <a:endParaRPr lang="en-US"/>
          </a:p>
        </p:txBody>
      </p:sp>
      <p:sp>
        <p:nvSpPr>
          <p:cNvPr id="10" name="Rectangle: Rounded Corners 9">
            <a:extLst>
              <a:ext uri="{FF2B5EF4-FFF2-40B4-BE49-F238E27FC236}">
                <a16:creationId xmlns:a16="http://schemas.microsoft.com/office/drawing/2014/main" id="{86CE607F-65CE-B3A5-2BDA-E8373F380C52}"/>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Goal ">
            <a:extLst>
              <a:ext uri="{FF2B5EF4-FFF2-40B4-BE49-F238E27FC236}">
                <a16:creationId xmlns:a16="http://schemas.microsoft.com/office/drawing/2014/main" id="{9E066835-1485-8C82-7669-125050C8ED1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6" y="1196445"/>
            <a:ext cx="3280306" cy="3280306"/>
          </a:xfrm>
          <a:prstGeom prst="rect">
            <a:avLst/>
          </a:prstGeom>
          <a:noFill/>
          <a:ln>
            <a:noFill/>
          </a:ln>
        </p:spPr>
      </p:pic>
    </p:spTree>
    <p:extLst>
      <p:ext uri="{BB962C8B-B14F-4D97-AF65-F5344CB8AC3E}">
        <p14:creationId xmlns:p14="http://schemas.microsoft.com/office/powerpoint/2010/main" val="28810695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86CDAF-AA38-6455-C675-FE094A5139C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0215C89-C24D-D950-F990-4DDEDD9CF834}"/>
              </a:ext>
            </a:extLst>
          </p:cNvPr>
          <p:cNvSpPr txBox="1"/>
          <p:nvPr/>
        </p:nvSpPr>
        <p:spPr>
          <a:xfrm>
            <a:off x="2779494" y="-157259"/>
            <a:ext cx="6633012" cy="646331"/>
          </a:xfrm>
          <a:prstGeom prst="rect">
            <a:avLst/>
          </a:prstGeom>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التخطيط التشغيلي وتوزيع المهام</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575D6EA-0945-5EE9-C753-D11A0C3252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10" name="Rectangle: Rounded Corners 9">
            <a:extLst>
              <a:ext uri="{FF2B5EF4-FFF2-40B4-BE49-F238E27FC236}">
                <a16:creationId xmlns:a16="http://schemas.microsoft.com/office/drawing/2014/main" id="{A5DBAB37-2613-79D9-883D-CCD19A5E231C}"/>
              </a:ext>
            </a:extLst>
          </p:cNvPr>
          <p:cNvSpPr/>
          <p:nvPr/>
        </p:nvSpPr>
        <p:spPr>
          <a:xfrm rot="4768334">
            <a:off x="-5297135"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Goal ">
            <a:extLst>
              <a:ext uri="{FF2B5EF4-FFF2-40B4-BE49-F238E27FC236}">
                <a16:creationId xmlns:a16="http://schemas.microsoft.com/office/drawing/2014/main" id="{D285C171-3AC1-F04F-5893-6443AEAA260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21015" y="1196445"/>
            <a:ext cx="3280306" cy="3280306"/>
          </a:xfrm>
          <a:prstGeom prst="rect">
            <a:avLst/>
          </a:prstGeom>
          <a:noFill/>
          <a:ln>
            <a:noFill/>
          </a:ln>
        </p:spPr>
      </p:pic>
      <p:sp>
        <p:nvSpPr>
          <p:cNvPr id="3" name="TextBox 2">
            <a:extLst>
              <a:ext uri="{FF2B5EF4-FFF2-40B4-BE49-F238E27FC236}">
                <a16:creationId xmlns:a16="http://schemas.microsoft.com/office/drawing/2014/main" id="{12E61A96-4B51-AA01-3F22-EB049BB4DF9C}"/>
              </a:ext>
            </a:extLst>
          </p:cNvPr>
          <p:cNvSpPr txBox="1"/>
          <p:nvPr/>
        </p:nvSpPr>
        <p:spPr>
          <a:xfrm>
            <a:off x="5564790" y="1044694"/>
            <a:ext cx="5913150" cy="473206"/>
          </a:xfrm>
          <a:prstGeom prst="rect">
            <a:avLst/>
          </a:prstGeom>
          <a:noFill/>
        </p:spPr>
        <p:txBody>
          <a:bodyPr wrap="square">
            <a:spAutoFit/>
          </a:bodyPr>
          <a:lstStyle>
            <a:defPPr>
              <a:defRPr lang="en-US"/>
            </a:defPPr>
            <a:lvl1pPr algn="just" rtl="1">
              <a:lnSpc>
                <a:spcPct val="115000"/>
              </a:lnSpc>
              <a:defRPr sz="3200" b="1">
                <a:solidFill>
                  <a:srgbClr val="168489"/>
                </a:solidFill>
                <a:latin typeface="Times New Roman" panose="02020603050405020304" pitchFamily="18" charset="0"/>
                <a:cs typeface="Adobe Arabic" panose="02040503050201020203" pitchFamily="18" charset="-78"/>
              </a:defRPr>
            </a:lvl1pPr>
          </a:lstStyle>
          <a:p>
            <a:r>
              <a:rPr lang="ar-SA"/>
              <a:t>التخطيط التشغيلي:</a:t>
            </a:r>
            <a:endParaRPr lang="en-US"/>
          </a:p>
        </p:txBody>
      </p:sp>
      <p:grpSp>
        <p:nvGrpSpPr>
          <p:cNvPr id="5" name="Group 4">
            <a:extLst>
              <a:ext uri="{FF2B5EF4-FFF2-40B4-BE49-F238E27FC236}">
                <a16:creationId xmlns:a16="http://schemas.microsoft.com/office/drawing/2014/main" id="{0F52A2F3-946D-1532-6816-6C0BF44B11E5}"/>
              </a:ext>
            </a:extLst>
          </p:cNvPr>
          <p:cNvGrpSpPr/>
          <p:nvPr/>
        </p:nvGrpSpPr>
        <p:grpSpPr>
          <a:xfrm>
            <a:off x="338859" y="2704267"/>
            <a:ext cx="2241179" cy="2476502"/>
            <a:chOff x="0" y="0"/>
            <a:chExt cx="2120066" cy="1805054"/>
          </a:xfrm>
        </p:grpSpPr>
        <p:grpSp>
          <p:nvGrpSpPr>
            <p:cNvPr id="31" name="Group 30">
              <a:extLst>
                <a:ext uri="{FF2B5EF4-FFF2-40B4-BE49-F238E27FC236}">
                  <a16:creationId xmlns:a16="http://schemas.microsoft.com/office/drawing/2014/main" id="{02E21A81-F33F-6A02-A141-9C2201C9292D}"/>
                </a:ext>
              </a:extLst>
            </p:cNvPr>
            <p:cNvGrpSpPr/>
            <p:nvPr/>
          </p:nvGrpSpPr>
          <p:grpSpPr>
            <a:xfrm>
              <a:off x="0" y="0"/>
              <a:ext cx="2120066" cy="1805054"/>
              <a:chOff x="0" y="0"/>
              <a:chExt cx="2809460" cy="2392014"/>
            </a:xfrm>
          </p:grpSpPr>
          <p:sp>
            <p:nvSpPr>
              <p:cNvPr id="33" name="Freeform: Shape 32">
                <a:extLst>
                  <a:ext uri="{FF2B5EF4-FFF2-40B4-BE49-F238E27FC236}">
                    <a16:creationId xmlns:a16="http://schemas.microsoft.com/office/drawing/2014/main" id="{7C8FBE5C-A642-A3D7-6997-34F7C39A4C1D}"/>
                  </a:ext>
                </a:extLst>
              </p:cNvPr>
              <p:cNvSpPr/>
              <p:nvPr/>
            </p:nvSpPr>
            <p:spPr>
              <a:xfrm flipH="1" flipV="1">
                <a:off x="0"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4" name="Freeform: Shape 33">
                <a:extLst>
                  <a:ext uri="{FF2B5EF4-FFF2-40B4-BE49-F238E27FC236}">
                    <a16:creationId xmlns:a16="http://schemas.microsoft.com/office/drawing/2014/main" id="{9E8E95B5-B088-299A-34F8-529D1020D8A5}"/>
                  </a:ext>
                </a:extLst>
              </p:cNvPr>
              <p:cNvSpPr/>
              <p:nvPr/>
            </p:nvSpPr>
            <p:spPr>
              <a:xfrm>
                <a:off x="106016"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32" name="TextBox 126">
              <a:extLst>
                <a:ext uri="{FF2B5EF4-FFF2-40B4-BE49-F238E27FC236}">
                  <a16:creationId xmlns:a16="http://schemas.microsoft.com/office/drawing/2014/main" id="{3E50CDDA-1C70-AD71-3DD4-9C8E05673581}"/>
                </a:ext>
              </a:extLst>
            </p:cNvPr>
            <p:cNvSpPr txBox="1">
              <a:spLocks noChangeArrowheads="1"/>
            </p:cNvSpPr>
            <p:nvPr/>
          </p:nvSpPr>
          <p:spPr bwMode="auto">
            <a:xfrm flipV="1">
              <a:off x="104870" y="413982"/>
              <a:ext cx="1831839" cy="963764"/>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مؤشرات الأداء</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id="{C4FB2AC7-B2A8-4BB8-D4B6-F6E88DCC238C}"/>
              </a:ext>
            </a:extLst>
          </p:cNvPr>
          <p:cNvGrpSpPr/>
          <p:nvPr/>
        </p:nvGrpSpPr>
        <p:grpSpPr>
          <a:xfrm>
            <a:off x="2654964" y="2704267"/>
            <a:ext cx="2241179" cy="2476502"/>
            <a:chOff x="1170601" y="0"/>
            <a:chExt cx="2120066" cy="1805054"/>
          </a:xfrm>
        </p:grpSpPr>
        <p:grpSp>
          <p:nvGrpSpPr>
            <p:cNvPr id="27" name="Group 26">
              <a:extLst>
                <a:ext uri="{FF2B5EF4-FFF2-40B4-BE49-F238E27FC236}">
                  <a16:creationId xmlns:a16="http://schemas.microsoft.com/office/drawing/2014/main" id="{DCF3949B-4FC2-5885-E561-16E735CB6575}"/>
                </a:ext>
              </a:extLst>
            </p:cNvPr>
            <p:cNvGrpSpPr/>
            <p:nvPr/>
          </p:nvGrpSpPr>
          <p:grpSpPr>
            <a:xfrm>
              <a:off x="1170601" y="0"/>
              <a:ext cx="2120066" cy="1805054"/>
              <a:chOff x="1170601" y="0"/>
              <a:chExt cx="2809460" cy="2392014"/>
            </a:xfrm>
          </p:grpSpPr>
          <p:sp>
            <p:nvSpPr>
              <p:cNvPr id="29" name="Freeform: Shape 28">
                <a:extLst>
                  <a:ext uri="{FF2B5EF4-FFF2-40B4-BE49-F238E27FC236}">
                    <a16:creationId xmlns:a16="http://schemas.microsoft.com/office/drawing/2014/main" id="{DEF27FDF-2D12-0B4C-9868-F7816BB9C999}"/>
                  </a:ext>
                </a:extLst>
              </p:cNvPr>
              <p:cNvSpPr/>
              <p:nvPr/>
            </p:nvSpPr>
            <p:spPr>
              <a:xfrm flipH="1" flipV="1">
                <a:off x="1170601"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0" name="Freeform: Shape 29">
                <a:extLst>
                  <a:ext uri="{FF2B5EF4-FFF2-40B4-BE49-F238E27FC236}">
                    <a16:creationId xmlns:a16="http://schemas.microsoft.com/office/drawing/2014/main" id="{0F5D21FD-7B1B-3163-9F97-3B636D6B4D66}"/>
                  </a:ext>
                </a:extLst>
              </p:cNvPr>
              <p:cNvSpPr/>
              <p:nvPr/>
            </p:nvSpPr>
            <p:spPr>
              <a:xfrm>
                <a:off x="1276617"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28" name="TextBox 153">
              <a:extLst>
                <a:ext uri="{FF2B5EF4-FFF2-40B4-BE49-F238E27FC236}">
                  <a16:creationId xmlns:a16="http://schemas.microsoft.com/office/drawing/2014/main" id="{F7A8D126-274A-B4E3-2515-68A698B7FEBD}"/>
                </a:ext>
              </a:extLst>
            </p:cNvPr>
            <p:cNvSpPr txBox="1">
              <a:spLocks noChangeArrowheads="1"/>
            </p:cNvSpPr>
            <p:nvPr/>
          </p:nvSpPr>
          <p:spPr bwMode="auto">
            <a:xfrm flipV="1">
              <a:off x="1275471" y="374561"/>
              <a:ext cx="1831839" cy="1042606"/>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وضع الميزانية التقديرية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id="{EF98D7BC-5639-EAEF-6542-066FDC75DB21}"/>
              </a:ext>
            </a:extLst>
          </p:cNvPr>
          <p:cNvGrpSpPr/>
          <p:nvPr/>
        </p:nvGrpSpPr>
        <p:grpSpPr>
          <a:xfrm>
            <a:off x="7285914" y="2704267"/>
            <a:ext cx="2241179" cy="2476502"/>
            <a:chOff x="3511166" y="0"/>
            <a:chExt cx="2120066" cy="1805054"/>
          </a:xfrm>
        </p:grpSpPr>
        <p:grpSp>
          <p:nvGrpSpPr>
            <p:cNvPr id="23" name="Group 22">
              <a:extLst>
                <a:ext uri="{FF2B5EF4-FFF2-40B4-BE49-F238E27FC236}">
                  <a16:creationId xmlns:a16="http://schemas.microsoft.com/office/drawing/2014/main" id="{4D173886-AC88-61DA-DB1B-3835BB2A9B3E}"/>
                </a:ext>
              </a:extLst>
            </p:cNvPr>
            <p:cNvGrpSpPr/>
            <p:nvPr/>
          </p:nvGrpSpPr>
          <p:grpSpPr>
            <a:xfrm>
              <a:off x="3511166" y="0"/>
              <a:ext cx="2120066" cy="1805054"/>
              <a:chOff x="3511166" y="0"/>
              <a:chExt cx="2809460" cy="2392014"/>
            </a:xfrm>
          </p:grpSpPr>
          <p:sp>
            <p:nvSpPr>
              <p:cNvPr id="25" name="Freeform: Shape 24">
                <a:extLst>
                  <a:ext uri="{FF2B5EF4-FFF2-40B4-BE49-F238E27FC236}">
                    <a16:creationId xmlns:a16="http://schemas.microsoft.com/office/drawing/2014/main" id="{9DBE2902-486E-AF27-B440-C5D5F598949D}"/>
                  </a:ext>
                </a:extLst>
              </p:cNvPr>
              <p:cNvSpPr/>
              <p:nvPr/>
            </p:nvSpPr>
            <p:spPr>
              <a:xfrm flipH="1" flipV="1">
                <a:off x="3511166"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6" name="Freeform: Shape 25">
                <a:extLst>
                  <a:ext uri="{FF2B5EF4-FFF2-40B4-BE49-F238E27FC236}">
                    <a16:creationId xmlns:a16="http://schemas.microsoft.com/office/drawing/2014/main" id="{AA5CC206-1461-3B5B-E500-71D8EAC3241A}"/>
                  </a:ext>
                </a:extLst>
              </p:cNvPr>
              <p:cNvSpPr/>
              <p:nvPr/>
            </p:nvSpPr>
            <p:spPr>
              <a:xfrm>
                <a:off x="3617182"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24" name="TextBox 144">
              <a:extLst>
                <a:ext uri="{FF2B5EF4-FFF2-40B4-BE49-F238E27FC236}">
                  <a16:creationId xmlns:a16="http://schemas.microsoft.com/office/drawing/2014/main" id="{5C550738-2D76-19C0-4432-DB6B7B4C3704}"/>
                </a:ext>
              </a:extLst>
            </p:cNvPr>
            <p:cNvSpPr txBox="1">
              <a:spLocks noChangeArrowheads="1"/>
            </p:cNvSpPr>
            <p:nvPr/>
          </p:nvSpPr>
          <p:spPr bwMode="auto">
            <a:xfrm flipV="1">
              <a:off x="3616036" y="399521"/>
              <a:ext cx="1831839" cy="992685"/>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وضع الجدول الزمني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3" name="Group 12">
            <a:extLst>
              <a:ext uri="{FF2B5EF4-FFF2-40B4-BE49-F238E27FC236}">
                <a16:creationId xmlns:a16="http://schemas.microsoft.com/office/drawing/2014/main" id="{085B785A-850D-B9EF-00C4-650C508CD169}"/>
              </a:ext>
            </a:extLst>
          </p:cNvPr>
          <p:cNvGrpSpPr/>
          <p:nvPr/>
        </p:nvGrpSpPr>
        <p:grpSpPr>
          <a:xfrm>
            <a:off x="4981014" y="2704267"/>
            <a:ext cx="2241179" cy="2476502"/>
            <a:chOff x="2346228" y="0"/>
            <a:chExt cx="2120066" cy="1805054"/>
          </a:xfrm>
        </p:grpSpPr>
        <p:grpSp>
          <p:nvGrpSpPr>
            <p:cNvPr id="19" name="Group 18">
              <a:extLst>
                <a:ext uri="{FF2B5EF4-FFF2-40B4-BE49-F238E27FC236}">
                  <a16:creationId xmlns:a16="http://schemas.microsoft.com/office/drawing/2014/main" id="{C7D8179B-6EC0-E6A2-9F58-4D421806F160}"/>
                </a:ext>
              </a:extLst>
            </p:cNvPr>
            <p:cNvGrpSpPr/>
            <p:nvPr/>
          </p:nvGrpSpPr>
          <p:grpSpPr>
            <a:xfrm>
              <a:off x="2346228" y="0"/>
              <a:ext cx="2120066" cy="1805054"/>
              <a:chOff x="2346228" y="0"/>
              <a:chExt cx="2809460" cy="2392014"/>
            </a:xfrm>
          </p:grpSpPr>
          <p:sp>
            <p:nvSpPr>
              <p:cNvPr id="21" name="Freeform: Shape 20">
                <a:extLst>
                  <a:ext uri="{FF2B5EF4-FFF2-40B4-BE49-F238E27FC236}">
                    <a16:creationId xmlns:a16="http://schemas.microsoft.com/office/drawing/2014/main" id="{EBBC16A3-D64C-A07F-9B9F-6EACBADC4502}"/>
                  </a:ext>
                </a:extLst>
              </p:cNvPr>
              <p:cNvSpPr/>
              <p:nvPr/>
            </p:nvSpPr>
            <p:spPr>
              <a:xfrm flipH="1" flipV="1">
                <a:off x="2346228"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2" name="Freeform: Shape 21">
                <a:extLst>
                  <a:ext uri="{FF2B5EF4-FFF2-40B4-BE49-F238E27FC236}">
                    <a16:creationId xmlns:a16="http://schemas.microsoft.com/office/drawing/2014/main" id="{C1B08789-D69A-0D2D-F44E-3BDEE5E3D2C9}"/>
                  </a:ext>
                </a:extLst>
              </p:cNvPr>
              <p:cNvSpPr/>
              <p:nvPr/>
            </p:nvSpPr>
            <p:spPr>
              <a:xfrm>
                <a:off x="2452244"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20" name="TextBox 148">
              <a:extLst>
                <a:ext uri="{FF2B5EF4-FFF2-40B4-BE49-F238E27FC236}">
                  <a16:creationId xmlns:a16="http://schemas.microsoft.com/office/drawing/2014/main" id="{4136A6F8-1493-A5EC-35D2-CADEC8AD0AB1}"/>
                </a:ext>
              </a:extLst>
            </p:cNvPr>
            <p:cNvSpPr txBox="1">
              <a:spLocks noChangeArrowheads="1"/>
            </p:cNvSpPr>
            <p:nvPr/>
          </p:nvSpPr>
          <p:spPr bwMode="auto">
            <a:xfrm flipV="1">
              <a:off x="2451098" y="425635"/>
              <a:ext cx="1831839" cy="940459"/>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الموارد المطلوبة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 name="Group 13">
            <a:extLst>
              <a:ext uri="{FF2B5EF4-FFF2-40B4-BE49-F238E27FC236}">
                <a16:creationId xmlns:a16="http://schemas.microsoft.com/office/drawing/2014/main" id="{271426A4-5B7E-5899-2A0D-0E65CCDB8471}"/>
              </a:ext>
            </a:extLst>
          </p:cNvPr>
          <p:cNvGrpSpPr/>
          <p:nvPr/>
        </p:nvGrpSpPr>
        <p:grpSpPr>
          <a:xfrm>
            <a:off x="9611964" y="2704267"/>
            <a:ext cx="2241179" cy="2476502"/>
            <a:chOff x="4686793" y="0"/>
            <a:chExt cx="2120066" cy="1805054"/>
          </a:xfrm>
        </p:grpSpPr>
        <p:grpSp>
          <p:nvGrpSpPr>
            <p:cNvPr id="15" name="Group 14">
              <a:extLst>
                <a:ext uri="{FF2B5EF4-FFF2-40B4-BE49-F238E27FC236}">
                  <a16:creationId xmlns:a16="http://schemas.microsoft.com/office/drawing/2014/main" id="{C22AFF01-8774-4D65-AE47-D395AF3A5740}"/>
                </a:ext>
              </a:extLst>
            </p:cNvPr>
            <p:cNvGrpSpPr/>
            <p:nvPr/>
          </p:nvGrpSpPr>
          <p:grpSpPr>
            <a:xfrm>
              <a:off x="4686793" y="0"/>
              <a:ext cx="2120066" cy="1805054"/>
              <a:chOff x="4686793" y="0"/>
              <a:chExt cx="2809460" cy="2392014"/>
            </a:xfrm>
          </p:grpSpPr>
          <p:sp>
            <p:nvSpPr>
              <p:cNvPr id="17" name="Freeform: Shape 16">
                <a:extLst>
                  <a:ext uri="{FF2B5EF4-FFF2-40B4-BE49-F238E27FC236}">
                    <a16:creationId xmlns:a16="http://schemas.microsoft.com/office/drawing/2014/main" id="{50D32EBD-B6C1-7F24-AB22-AA4866C5D54F}"/>
                  </a:ext>
                </a:extLst>
              </p:cNvPr>
              <p:cNvSpPr/>
              <p:nvPr/>
            </p:nvSpPr>
            <p:spPr>
              <a:xfrm flipH="1" flipV="1">
                <a:off x="4686793"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8" name="Freeform: Shape 17">
                <a:extLst>
                  <a:ext uri="{FF2B5EF4-FFF2-40B4-BE49-F238E27FC236}">
                    <a16:creationId xmlns:a16="http://schemas.microsoft.com/office/drawing/2014/main" id="{D8F8320B-0A2D-36C5-38E9-951172B19B17}"/>
                  </a:ext>
                </a:extLst>
              </p:cNvPr>
              <p:cNvSpPr/>
              <p:nvPr/>
            </p:nvSpPr>
            <p:spPr>
              <a:xfrm>
                <a:off x="4792809"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16" name="TextBox 140">
              <a:extLst>
                <a:ext uri="{FF2B5EF4-FFF2-40B4-BE49-F238E27FC236}">
                  <a16:creationId xmlns:a16="http://schemas.microsoft.com/office/drawing/2014/main" id="{45FE3F0D-12C1-AA61-7D85-4F55C9C71C54}"/>
                </a:ext>
              </a:extLst>
            </p:cNvPr>
            <p:cNvSpPr txBox="1">
              <a:spLocks noChangeArrowheads="1"/>
            </p:cNvSpPr>
            <p:nvPr/>
          </p:nvSpPr>
          <p:spPr bwMode="auto">
            <a:xfrm flipV="1">
              <a:off x="5031498" y="400950"/>
              <a:ext cx="1350875" cy="989503"/>
            </a:xfrm>
            <a:prstGeom prst="rect">
              <a:avLst/>
            </a:prstGeom>
          </p:spPr>
          <p:txBody>
            <a:bodyPr rot="0" vert="horz" wrap="square" lIns="0" tIns="45720" rIns="0" bIns="45720" anchor="b" anchorCtr="0" upright="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الأنشطة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7877574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AFBA83-64D4-2A17-5352-AE6F84798C8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A3196B6-04DE-4B98-B650-89466B46BEBF}"/>
              </a:ext>
            </a:extLst>
          </p:cNvPr>
          <p:cNvSpPr txBox="1"/>
          <p:nvPr/>
        </p:nvSpPr>
        <p:spPr>
          <a:xfrm>
            <a:off x="2779494" y="-157259"/>
            <a:ext cx="6633012" cy="646331"/>
          </a:xfrm>
          <a:prstGeom prst="rect">
            <a:avLst/>
          </a:prstGeom>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التخطيط التشغيلي وتوزيع المهام</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5045812-878A-8BE1-E90A-79A3DB1E5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A7FA893C-78EB-CF79-5920-21A273191661}"/>
              </a:ext>
            </a:extLst>
          </p:cNvPr>
          <p:cNvSpPr txBox="1"/>
          <p:nvPr/>
        </p:nvSpPr>
        <p:spPr>
          <a:xfrm>
            <a:off x="5564790" y="1044694"/>
            <a:ext cx="5913150" cy="640175"/>
          </a:xfrm>
          <a:prstGeom prst="rect">
            <a:avLst/>
          </a:prstGeom>
          <a:noFill/>
        </p:spPr>
        <p:txBody>
          <a:bodyPr wrap="square">
            <a:spAutoFit/>
          </a:bodyPr>
          <a:lstStyle>
            <a:defPPr>
              <a:defRPr lang="en-US"/>
            </a:defPPr>
            <a:lvl1pPr algn="just" rtl="1">
              <a:lnSpc>
                <a:spcPct val="115000"/>
              </a:lnSpc>
              <a:defRPr sz="3200" b="1">
                <a:solidFill>
                  <a:srgbClr val="168489"/>
                </a:solidFill>
                <a:latin typeface="Times New Roman" panose="02020603050405020304" pitchFamily="18" charset="0"/>
                <a:cs typeface="Adobe Arabic" panose="02040503050201020203" pitchFamily="18" charset="-78"/>
              </a:defRPr>
            </a:lvl1pPr>
          </a:lstStyle>
          <a:p>
            <a:r>
              <a:rPr lang="ar-SA"/>
              <a:t>أدوات مساعدة للتخطيط التشغيلي:</a:t>
            </a:r>
            <a:endParaRPr lang="en-US"/>
          </a:p>
        </p:txBody>
      </p:sp>
      <p:grpSp>
        <p:nvGrpSpPr>
          <p:cNvPr id="6" name="Group 5">
            <a:extLst>
              <a:ext uri="{FF2B5EF4-FFF2-40B4-BE49-F238E27FC236}">
                <a16:creationId xmlns:a16="http://schemas.microsoft.com/office/drawing/2014/main" id="{9C2887C5-E3B6-996F-8CB3-568FB7EE2E17}"/>
              </a:ext>
            </a:extLst>
          </p:cNvPr>
          <p:cNvGrpSpPr/>
          <p:nvPr/>
        </p:nvGrpSpPr>
        <p:grpSpPr>
          <a:xfrm>
            <a:off x="4237244" y="2240491"/>
            <a:ext cx="3696571" cy="3695700"/>
            <a:chOff x="1817024" y="0"/>
            <a:chExt cx="1722784" cy="1722784"/>
          </a:xfrm>
        </p:grpSpPr>
        <p:sp>
          <p:nvSpPr>
            <p:cNvPr id="45" name="Oval 44">
              <a:extLst>
                <a:ext uri="{FF2B5EF4-FFF2-40B4-BE49-F238E27FC236}">
                  <a16:creationId xmlns:a16="http://schemas.microsoft.com/office/drawing/2014/main" id="{C93BEAD6-27FD-950B-93BE-1104AABC824B}"/>
                </a:ext>
              </a:extLst>
            </p:cNvPr>
            <p:cNvSpPr/>
            <p:nvPr/>
          </p:nvSpPr>
          <p:spPr>
            <a:xfrm>
              <a:off x="1817024" y="0"/>
              <a:ext cx="1722784" cy="1722784"/>
            </a:xfrm>
            <a:prstGeom prst="ellipse">
              <a:avLst/>
            </a:prstGeom>
            <a:noFill/>
            <a:ln>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6" name="Oval 45">
              <a:extLst>
                <a:ext uri="{FF2B5EF4-FFF2-40B4-BE49-F238E27FC236}">
                  <a16:creationId xmlns:a16="http://schemas.microsoft.com/office/drawing/2014/main" id="{C5F281C3-0815-101F-7BF7-93EF347C3DAC}"/>
                </a:ext>
              </a:extLst>
            </p:cNvPr>
            <p:cNvSpPr/>
            <p:nvPr/>
          </p:nvSpPr>
          <p:spPr>
            <a:xfrm>
              <a:off x="1909790" y="92766"/>
              <a:ext cx="1537252" cy="1537252"/>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7" name="Oval 46">
              <a:extLst>
                <a:ext uri="{FF2B5EF4-FFF2-40B4-BE49-F238E27FC236}">
                  <a16:creationId xmlns:a16="http://schemas.microsoft.com/office/drawing/2014/main" id="{8FAC3037-3323-2635-CF2B-2A64A5B5CF7C}"/>
                </a:ext>
              </a:extLst>
            </p:cNvPr>
            <p:cNvSpPr/>
            <p:nvPr/>
          </p:nvSpPr>
          <p:spPr>
            <a:xfrm>
              <a:off x="1989578" y="172554"/>
              <a:ext cx="1377676" cy="1377676"/>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8" name="TextBox 13">
              <a:extLst>
                <a:ext uri="{FF2B5EF4-FFF2-40B4-BE49-F238E27FC236}">
                  <a16:creationId xmlns:a16="http://schemas.microsoft.com/office/drawing/2014/main" id="{1DBE4BF9-1C42-8FD2-268E-B8E4A3F74110}"/>
                </a:ext>
              </a:extLst>
            </p:cNvPr>
            <p:cNvSpPr txBox="1">
              <a:spLocks noChangeArrowheads="1"/>
            </p:cNvSpPr>
            <p:nvPr/>
          </p:nvSpPr>
          <p:spPr bwMode="auto">
            <a:xfrm flipV="1">
              <a:off x="1989581" y="0"/>
              <a:ext cx="1377673" cy="1234444"/>
            </a:xfrm>
            <a:prstGeom prst="rect">
              <a:avLst/>
            </a:prstGeom>
          </p:spPr>
          <p:txBody>
            <a:bodyPr rot="0" vert="horz" wrap="square" lIns="0" tIns="45720" rIns="0" bIns="45720" anchor="b" anchorCtr="0" upright="1">
              <a:noAutofit/>
            </a:bodyPr>
            <a:lstStyle/>
            <a:p>
              <a:pPr algn="ctr" rtl="1">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مصفوفة المسؤوليات (</a:t>
              </a: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RACI Matrix</a:t>
              </a: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5" name="Group 34">
            <a:extLst>
              <a:ext uri="{FF2B5EF4-FFF2-40B4-BE49-F238E27FC236}">
                <a16:creationId xmlns:a16="http://schemas.microsoft.com/office/drawing/2014/main" id="{E77C496D-CE3A-D21D-C703-215B64D997E5}"/>
              </a:ext>
            </a:extLst>
          </p:cNvPr>
          <p:cNvGrpSpPr/>
          <p:nvPr/>
        </p:nvGrpSpPr>
        <p:grpSpPr>
          <a:xfrm>
            <a:off x="405827" y="2240491"/>
            <a:ext cx="3696571" cy="3695700"/>
            <a:chOff x="0" y="0"/>
            <a:chExt cx="1722784" cy="1722784"/>
          </a:xfrm>
        </p:grpSpPr>
        <p:sp>
          <p:nvSpPr>
            <p:cNvPr id="41" name="Oval 40">
              <a:extLst>
                <a:ext uri="{FF2B5EF4-FFF2-40B4-BE49-F238E27FC236}">
                  <a16:creationId xmlns:a16="http://schemas.microsoft.com/office/drawing/2014/main" id="{89488DE3-4998-F98D-FC87-EB66817203E1}"/>
                </a:ext>
              </a:extLst>
            </p:cNvPr>
            <p:cNvSpPr/>
            <p:nvPr/>
          </p:nvSpPr>
          <p:spPr>
            <a:xfrm>
              <a:off x="0" y="0"/>
              <a:ext cx="1722784" cy="1722784"/>
            </a:xfrm>
            <a:prstGeom prst="ellipse">
              <a:avLst/>
            </a:prstGeom>
            <a:noFill/>
            <a:ln>
              <a:solidFill>
                <a:srgbClr val="FFD36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2" name="Oval 41">
              <a:extLst>
                <a:ext uri="{FF2B5EF4-FFF2-40B4-BE49-F238E27FC236}">
                  <a16:creationId xmlns:a16="http://schemas.microsoft.com/office/drawing/2014/main" id="{23A33038-ECEA-EEC4-1761-DF2E5A7ACB79}"/>
                </a:ext>
              </a:extLst>
            </p:cNvPr>
            <p:cNvSpPr/>
            <p:nvPr/>
          </p:nvSpPr>
          <p:spPr>
            <a:xfrm>
              <a:off x="92766" y="92766"/>
              <a:ext cx="1537252" cy="1537252"/>
            </a:xfrm>
            <a:prstGeom prst="ellipse">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3" name="Oval 42">
              <a:extLst>
                <a:ext uri="{FF2B5EF4-FFF2-40B4-BE49-F238E27FC236}">
                  <a16:creationId xmlns:a16="http://schemas.microsoft.com/office/drawing/2014/main" id="{93E5E949-D8F3-46A0-F403-A9F79790C025}"/>
                </a:ext>
              </a:extLst>
            </p:cNvPr>
            <p:cNvSpPr/>
            <p:nvPr/>
          </p:nvSpPr>
          <p:spPr>
            <a:xfrm>
              <a:off x="172554" y="172554"/>
              <a:ext cx="1377676" cy="1377676"/>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4" name="TextBox 22">
              <a:extLst>
                <a:ext uri="{FF2B5EF4-FFF2-40B4-BE49-F238E27FC236}">
                  <a16:creationId xmlns:a16="http://schemas.microsoft.com/office/drawing/2014/main" id="{719E4F2A-56B5-567F-EF56-4F250545C2B8}"/>
                </a:ext>
              </a:extLst>
            </p:cNvPr>
            <p:cNvSpPr txBox="1">
              <a:spLocks noChangeArrowheads="1"/>
            </p:cNvSpPr>
            <p:nvPr/>
          </p:nvSpPr>
          <p:spPr bwMode="auto">
            <a:xfrm flipV="1">
              <a:off x="260570" y="41852"/>
              <a:ext cx="1201647" cy="1234444"/>
            </a:xfrm>
            <a:prstGeom prst="rect">
              <a:avLst/>
            </a:prstGeom>
          </p:spPr>
          <p:txBody>
            <a:bodyPr rot="0" vert="horz" wrap="square" lIns="0" tIns="45720" rIns="0" bIns="45720" anchor="b" anchorCtr="0" upright="1">
              <a:noAutofit/>
            </a:bodyPr>
            <a:lstStyle/>
            <a:p>
              <a:pPr algn="ctr" rtl="1">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تحليل المسار الحرج (</a:t>
              </a: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Critical Path Analysis</a:t>
              </a: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6" name="Group 35">
            <a:extLst>
              <a:ext uri="{FF2B5EF4-FFF2-40B4-BE49-F238E27FC236}">
                <a16:creationId xmlns:a16="http://schemas.microsoft.com/office/drawing/2014/main" id="{CA7F36C5-9CF5-38F6-7C2D-3E6947E35CA3}"/>
              </a:ext>
            </a:extLst>
          </p:cNvPr>
          <p:cNvGrpSpPr/>
          <p:nvPr/>
        </p:nvGrpSpPr>
        <p:grpSpPr>
          <a:xfrm>
            <a:off x="8089604" y="2240491"/>
            <a:ext cx="3696571" cy="3695700"/>
            <a:chOff x="3643980" y="0"/>
            <a:chExt cx="1722784" cy="1722784"/>
          </a:xfrm>
        </p:grpSpPr>
        <p:sp>
          <p:nvSpPr>
            <p:cNvPr id="37" name="Oval 36">
              <a:extLst>
                <a:ext uri="{FF2B5EF4-FFF2-40B4-BE49-F238E27FC236}">
                  <a16:creationId xmlns:a16="http://schemas.microsoft.com/office/drawing/2014/main" id="{59808C7A-8D4A-62E8-7D84-CCA4E6D27D28}"/>
                </a:ext>
              </a:extLst>
            </p:cNvPr>
            <p:cNvSpPr/>
            <p:nvPr/>
          </p:nvSpPr>
          <p:spPr>
            <a:xfrm>
              <a:off x="3643980" y="0"/>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8" name="Oval 37">
              <a:extLst>
                <a:ext uri="{FF2B5EF4-FFF2-40B4-BE49-F238E27FC236}">
                  <a16:creationId xmlns:a16="http://schemas.microsoft.com/office/drawing/2014/main" id="{F7320189-709E-6BD9-B1C9-5B44B94B5393}"/>
                </a:ext>
              </a:extLst>
            </p:cNvPr>
            <p:cNvSpPr/>
            <p:nvPr/>
          </p:nvSpPr>
          <p:spPr>
            <a:xfrm>
              <a:off x="3736746" y="92766"/>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9" name="Oval 38">
              <a:extLst>
                <a:ext uri="{FF2B5EF4-FFF2-40B4-BE49-F238E27FC236}">
                  <a16:creationId xmlns:a16="http://schemas.microsoft.com/office/drawing/2014/main" id="{A9318F46-B805-FAA6-79DF-CDC810484C46}"/>
                </a:ext>
              </a:extLst>
            </p:cNvPr>
            <p:cNvSpPr/>
            <p:nvPr/>
          </p:nvSpPr>
          <p:spPr>
            <a:xfrm>
              <a:off x="3816534" y="172554"/>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0" name="TextBox 9">
              <a:extLst>
                <a:ext uri="{FF2B5EF4-FFF2-40B4-BE49-F238E27FC236}">
                  <a16:creationId xmlns:a16="http://schemas.microsoft.com/office/drawing/2014/main" id="{1751FF16-008A-E32C-9A28-F5DAA0B17AA3}"/>
                </a:ext>
              </a:extLst>
            </p:cNvPr>
            <p:cNvSpPr txBox="1">
              <a:spLocks noChangeArrowheads="1"/>
            </p:cNvSpPr>
            <p:nvPr/>
          </p:nvSpPr>
          <p:spPr bwMode="auto">
            <a:xfrm flipV="1">
              <a:off x="3904553" y="41852"/>
              <a:ext cx="1201640" cy="1154653"/>
            </a:xfrm>
            <a:prstGeom prst="rect">
              <a:avLst/>
            </a:prstGeom>
          </p:spPr>
          <p:txBody>
            <a:bodyPr rot="0" vert="horz" wrap="square" lIns="0" tIns="45720" rIns="0" bIns="45720" anchor="b" anchorCtr="0" upright="1">
              <a:noAutofit/>
            </a:bodyPr>
            <a:lstStyle/>
            <a:p>
              <a:pPr algn="ctr" rtl="1">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مخطط غانت (</a:t>
              </a: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Gantt Chart</a:t>
              </a: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1537196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ppt_x"/>
                                          </p:val>
                                        </p:tav>
                                        <p:tav tm="100000">
                                          <p:val>
                                            <p:strVal val="#ppt_x"/>
                                          </p:val>
                                        </p:tav>
                                      </p:tavLst>
                                    </p:anim>
                                    <p:anim calcmode="lin" valueType="num">
                                      <p:cBhvr additive="base">
                                        <p:cTn id="2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E2884A-67BB-DBF8-3755-0231196B716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7E8AB4A-7BD0-74B6-AA2F-58E253BFDCB7}"/>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هدف الدورة </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7" name="Picture 6">
            <a:extLst>
              <a:ext uri="{FF2B5EF4-FFF2-40B4-BE49-F238E27FC236}">
                <a16:creationId xmlns:a16="http://schemas.microsoft.com/office/drawing/2014/main" id="{7E7E8E8B-116A-7631-E49E-6CC4E43E84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84495243-B462-705F-AEB8-7AF2FC3FF129}"/>
              </a:ext>
            </a:extLst>
          </p:cNvPr>
          <p:cNvSpPr txBox="1"/>
          <p:nvPr/>
        </p:nvSpPr>
        <p:spPr>
          <a:xfrm>
            <a:off x="5213689" y="2122720"/>
            <a:ext cx="5958214" cy="3431709"/>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t>تهدف الدورة إلى تنمية قدرات المشاركين في إدارة المشاريع التطوعية من مراحل التخطيط والتنظيم إلى قيادة الفرق وقياس الأثر، مما يُمكّنهم من الإسهام الفاعل والمستدام في العمل المجتمعي</a:t>
            </a:r>
            <a:endParaRPr lang="en-US" dirty="0"/>
          </a:p>
        </p:txBody>
      </p:sp>
      <p:pic>
        <p:nvPicPr>
          <p:cNvPr id="6" name="Picture 5">
            <a:extLst>
              <a:ext uri="{FF2B5EF4-FFF2-40B4-BE49-F238E27FC236}">
                <a16:creationId xmlns:a16="http://schemas.microsoft.com/office/drawing/2014/main" id="{0A479622-A6C4-ADA1-55C6-516D31630E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139" y="1638300"/>
            <a:ext cx="4400550" cy="4400550"/>
          </a:xfrm>
          <a:prstGeom prst="rect">
            <a:avLst/>
          </a:prstGeom>
        </p:spPr>
      </p:pic>
    </p:spTree>
    <p:extLst>
      <p:ext uri="{BB962C8B-B14F-4D97-AF65-F5344CB8AC3E}">
        <p14:creationId xmlns:p14="http://schemas.microsoft.com/office/powerpoint/2010/main" val="8218250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B63CAD-A7D0-807D-E241-3797F818997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F257CA1-101B-635A-5E4A-90878E605E88}"/>
              </a:ext>
            </a:extLst>
          </p:cNvPr>
          <p:cNvSpPr txBox="1"/>
          <p:nvPr/>
        </p:nvSpPr>
        <p:spPr>
          <a:xfrm>
            <a:off x="2779494" y="-157259"/>
            <a:ext cx="6633012" cy="646331"/>
          </a:xfrm>
          <a:prstGeom prst="rect">
            <a:avLst/>
          </a:prstGeom>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التخطيط التشغيلي وتوزيع المهام</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A9ED421-AB70-3328-BC80-5FA60F8435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B181A24D-E9E8-8858-E26B-A9EE202C558B}"/>
              </a:ext>
            </a:extLst>
          </p:cNvPr>
          <p:cNvSpPr txBox="1"/>
          <p:nvPr/>
        </p:nvSpPr>
        <p:spPr>
          <a:xfrm>
            <a:off x="5564790" y="1044694"/>
            <a:ext cx="5913150" cy="640175"/>
          </a:xfrm>
          <a:prstGeom prst="rect">
            <a:avLst/>
          </a:prstGeom>
          <a:noFill/>
        </p:spPr>
        <p:txBody>
          <a:bodyPr wrap="square">
            <a:spAutoFit/>
          </a:bodyPr>
          <a:lstStyle>
            <a:defPPr>
              <a:defRPr lang="en-US"/>
            </a:defPPr>
            <a:lvl1pPr algn="just" rtl="1">
              <a:lnSpc>
                <a:spcPct val="115000"/>
              </a:lnSpc>
              <a:defRPr sz="3200" b="1">
                <a:solidFill>
                  <a:srgbClr val="168489"/>
                </a:solidFill>
                <a:latin typeface="Times New Roman" panose="02020603050405020304" pitchFamily="18" charset="0"/>
                <a:cs typeface="Adobe Arabic" panose="02040503050201020203" pitchFamily="18" charset="-78"/>
              </a:defRPr>
            </a:lvl1pPr>
          </a:lstStyle>
          <a:p>
            <a:r>
              <a:rPr lang="ar-SA"/>
              <a:t>توزيع المهام:</a:t>
            </a:r>
            <a:endParaRPr lang="en-US"/>
          </a:p>
        </p:txBody>
      </p:sp>
      <p:grpSp>
        <p:nvGrpSpPr>
          <p:cNvPr id="4" name="Group 3">
            <a:extLst>
              <a:ext uri="{FF2B5EF4-FFF2-40B4-BE49-F238E27FC236}">
                <a16:creationId xmlns:a16="http://schemas.microsoft.com/office/drawing/2014/main" id="{E80F6D93-57E7-CAC1-CA91-7D9C7F3C78A3}"/>
              </a:ext>
            </a:extLst>
          </p:cNvPr>
          <p:cNvGrpSpPr/>
          <p:nvPr/>
        </p:nvGrpSpPr>
        <p:grpSpPr>
          <a:xfrm>
            <a:off x="391943" y="2705100"/>
            <a:ext cx="2743974" cy="2743200"/>
            <a:chOff x="0" y="0"/>
            <a:chExt cx="1432998" cy="1432999"/>
          </a:xfrm>
        </p:grpSpPr>
        <p:grpSp>
          <p:nvGrpSpPr>
            <p:cNvPr id="25" name="Group 24">
              <a:extLst>
                <a:ext uri="{FF2B5EF4-FFF2-40B4-BE49-F238E27FC236}">
                  <a16:creationId xmlns:a16="http://schemas.microsoft.com/office/drawing/2014/main" id="{84A02133-BA77-4F46-2B57-E1ED13E3498A}"/>
                </a:ext>
              </a:extLst>
            </p:cNvPr>
            <p:cNvGrpSpPr/>
            <p:nvPr/>
          </p:nvGrpSpPr>
          <p:grpSpPr>
            <a:xfrm>
              <a:off x="0" y="0"/>
              <a:ext cx="1432998" cy="1432999"/>
              <a:chOff x="0" y="0"/>
              <a:chExt cx="1714500" cy="1714500"/>
            </a:xfrm>
          </p:grpSpPr>
          <p:sp>
            <p:nvSpPr>
              <p:cNvPr id="27" name="Rectangle: Diagonal Corners Rounded 26">
                <a:extLst>
                  <a:ext uri="{FF2B5EF4-FFF2-40B4-BE49-F238E27FC236}">
                    <a16:creationId xmlns:a16="http://schemas.microsoft.com/office/drawing/2014/main" id="{640EFD83-4015-D7AA-50D6-82F0D765755B}"/>
                  </a:ext>
                </a:extLst>
              </p:cNvPr>
              <p:cNvSpPr/>
              <p:nvPr/>
            </p:nvSpPr>
            <p:spPr>
              <a:xfrm flipV="1">
                <a:off x="45971" y="23618"/>
                <a:ext cx="1622560" cy="1667264"/>
              </a:xfrm>
              <a:prstGeom prst="round2DiagRect">
                <a:avLst>
                  <a:gd name="adj1" fmla="val 7948"/>
                  <a:gd name="adj2" fmla="val 45033"/>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8" name="Oval 27">
                <a:extLst>
                  <a:ext uri="{FF2B5EF4-FFF2-40B4-BE49-F238E27FC236}">
                    <a16:creationId xmlns:a16="http://schemas.microsoft.com/office/drawing/2014/main" id="{67CACD5C-5DDC-2907-87BB-BECB54E0F7E1}"/>
                  </a:ext>
                </a:extLst>
              </p:cNvPr>
              <p:cNvSpPr/>
              <p:nvPr/>
            </p:nvSpPr>
            <p:spPr>
              <a:xfrm>
                <a:off x="0" y="0"/>
                <a:ext cx="1714500" cy="1714500"/>
              </a:xfrm>
              <a:prstGeom prst="ellipse">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6" name="TextBox 4101">
              <a:extLst>
                <a:ext uri="{FF2B5EF4-FFF2-40B4-BE49-F238E27FC236}">
                  <a16:creationId xmlns:a16="http://schemas.microsoft.com/office/drawing/2014/main" id="{0548F991-5BBE-2A76-6D3B-66B114741DC4}"/>
                </a:ext>
              </a:extLst>
            </p:cNvPr>
            <p:cNvSpPr txBox="1"/>
            <p:nvPr/>
          </p:nvSpPr>
          <p:spPr>
            <a:xfrm>
              <a:off x="38418" y="583516"/>
              <a:ext cx="1355089" cy="334416"/>
            </a:xfrm>
            <a:prstGeom prst="rect">
              <a:avLst/>
            </a:prstGeom>
            <a:noFill/>
          </p:spPr>
          <p:txBody>
            <a:bodyPr wrap="square" rtlCol="0">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ضمان التكامل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a16="http://schemas.microsoft.com/office/drawing/2014/main" id="{95CE226B-D2E9-D14B-FBF9-30FB73B17C95}"/>
              </a:ext>
            </a:extLst>
          </p:cNvPr>
          <p:cNvGrpSpPr/>
          <p:nvPr/>
        </p:nvGrpSpPr>
        <p:grpSpPr>
          <a:xfrm>
            <a:off x="6168037" y="2705100"/>
            <a:ext cx="2743974" cy="2743200"/>
            <a:chOff x="3016476" y="0"/>
            <a:chExt cx="1432998" cy="1432999"/>
          </a:xfrm>
        </p:grpSpPr>
        <p:grpSp>
          <p:nvGrpSpPr>
            <p:cNvPr id="21" name="Group 20">
              <a:extLst>
                <a:ext uri="{FF2B5EF4-FFF2-40B4-BE49-F238E27FC236}">
                  <a16:creationId xmlns:a16="http://schemas.microsoft.com/office/drawing/2014/main" id="{CE1B5323-9215-7CBE-FB1B-A65D60853F39}"/>
                </a:ext>
              </a:extLst>
            </p:cNvPr>
            <p:cNvGrpSpPr/>
            <p:nvPr/>
          </p:nvGrpSpPr>
          <p:grpSpPr>
            <a:xfrm>
              <a:off x="3016476" y="0"/>
              <a:ext cx="1432998" cy="1432999"/>
              <a:chOff x="3016478" y="0"/>
              <a:chExt cx="1714500" cy="1714500"/>
            </a:xfrm>
          </p:grpSpPr>
          <p:sp>
            <p:nvSpPr>
              <p:cNvPr id="23" name="Rectangle: Diagonal Corners Rounded 22">
                <a:extLst>
                  <a:ext uri="{FF2B5EF4-FFF2-40B4-BE49-F238E27FC236}">
                    <a16:creationId xmlns:a16="http://schemas.microsoft.com/office/drawing/2014/main" id="{081B8D7D-FEC5-DBAA-E535-73C7E86A665D}"/>
                  </a:ext>
                </a:extLst>
              </p:cNvPr>
              <p:cNvSpPr/>
              <p:nvPr/>
            </p:nvSpPr>
            <p:spPr>
              <a:xfrm flipV="1">
                <a:off x="3062449" y="23618"/>
                <a:ext cx="1622560" cy="1667264"/>
              </a:xfrm>
              <a:prstGeom prst="round2DiagRect">
                <a:avLst>
                  <a:gd name="adj1" fmla="val 7948"/>
                  <a:gd name="adj2" fmla="val 45033"/>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4" name="Oval 23">
                <a:extLst>
                  <a:ext uri="{FF2B5EF4-FFF2-40B4-BE49-F238E27FC236}">
                    <a16:creationId xmlns:a16="http://schemas.microsoft.com/office/drawing/2014/main" id="{E7A3626A-8CF8-C93B-C451-55AFDF8A0A2F}"/>
                  </a:ext>
                </a:extLst>
              </p:cNvPr>
              <p:cNvSpPr/>
              <p:nvPr/>
            </p:nvSpPr>
            <p:spPr>
              <a:xfrm>
                <a:off x="3016478" y="0"/>
                <a:ext cx="1714500" cy="1714500"/>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2" name="TextBox 67">
              <a:extLst>
                <a:ext uri="{FF2B5EF4-FFF2-40B4-BE49-F238E27FC236}">
                  <a16:creationId xmlns:a16="http://schemas.microsoft.com/office/drawing/2014/main" id="{44DFE996-F6CF-E940-F3B3-73B78A20755E}"/>
                </a:ext>
              </a:extLst>
            </p:cNvPr>
            <p:cNvSpPr txBox="1"/>
            <p:nvPr/>
          </p:nvSpPr>
          <p:spPr>
            <a:xfrm>
              <a:off x="3054674" y="583516"/>
              <a:ext cx="1355724" cy="334416"/>
            </a:xfrm>
            <a:prstGeom prst="rect">
              <a:avLst/>
            </a:prstGeom>
            <a:noFill/>
          </p:spPr>
          <p:txBody>
            <a:bodyPr wrap="square" rtlCol="0">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الأدوار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id="{B5473D11-92F8-9672-117C-417200A316B3}"/>
              </a:ext>
            </a:extLst>
          </p:cNvPr>
          <p:cNvGrpSpPr/>
          <p:nvPr/>
        </p:nvGrpSpPr>
        <p:grpSpPr>
          <a:xfrm>
            <a:off x="3279990" y="2705100"/>
            <a:ext cx="2743974" cy="2743200"/>
            <a:chOff x="1508238" y="0"/>
            <a:chExt cx="1432998" cy="1432999"/>
          </a:xfrm>
        </p:grpSpPr>
        <p:grpSp>
          <p:nvGrpSpPr>
            <p:cNvPr id="17" name="Group 16">
              <a:extLst>
                <a:ext uri="{FF2B5EF4-FFF2-40B4-BE49-F238E27FC236}">
                  <a16:creationId xmlns:a16="http://schemas.microsoft.com/office/drawing/2014/main" id="{F48200DC-8457-2644-EEB4-652AE3BDBF1F}"/>
                </a:ext>
              </a:extLst>
            </p:cNvPr>
            <p:cNvGrpSpPr/>
            <p:nvPr/>
          </p:nvGrpSpPr>
          <p:grpSpPr>
            <a:xfrm>
              <a:off x="1508238" y="0"/>
              <a:ext cx="1432998" cy="1432999"/>
              <a:chOff x="1508239" y="0"/>
              <a:chExt cx="1714500" cy="1714500"/>
            </a:xfrm>
          </p:grpSpPr>
          <p:sp>
            <p:nvSpPr>
              <p:cNvPr id="19" name="Rectangle: Diagonal Corners Rounded 18">
                <a:extLst>
                  <a:ext uri="{FF2B5EF4-FFF2-40B4-BE49-F238E27FC236}">
                    <a16:creationId xmlns:a16="http://schemas.microsoft.com/office/drawing/2014/main" id="{1A32BB08-35D7-FFC0-E06C-9F7BA803079A}"/>
                  </a:ext>
                </a:extLst>
              </p:cNvPr>
              <p:cNvSpPr/>
              <p:nvPr/>
            </p:nvSpPr>
            <p:spPr>
              <a:xfrm flipV="1">
                <a:off x="1554210" y="23618"/>
                <a:ext cx="1622560" cy="1667264"/>
              </a:xfrm>
              <a:prstGeom prst="round2DiagRect">
                <a:avLst>
                  <a:gd name="adj1" fmla="val 7948"/>
                  <a:gd name="adj2" fmla="val 45033"/>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0" name="Oval 19">
                <a:extLst>
                  <a:ext uri="{FF2B5EF4-FFF2-40B4-BE49-F238E27FC236}">
                    <a16:creationId xmlns:a16="http://schemas.microsoft.com/office/drawing/2014/main" id="{C104F187-6140-E85B-6C8D-624FB23C7075}"/>
                  </a:ext>
                </a:extLst>
              </p:cNvPr>
              <p:cNvSpPr/>
              <p:nvPr/>
            </p:nvSpPr>
            <p:spPr>
              <a:xfrm>
                <a:off x="1508239" y="0"/>
                <a:ext cx="1714500" cy="1714500"/>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8" name="TextBox 71">
              <a:extLst>
                <a:ext uri="{FF2B5EF4-FFF2-40B4-BE49-F238E27FC236}">
                  <a16:creationId xmlns:a16="http://schemas.microsoft.com/office/drawing/2014/main" id="{4C4BE523-5984-C4E0-F948-EAFE69CF9FB0}"/>
                </a:ext>
              </a:extLst>
            </p:cNvPr>
            <p:cNvSpPr txBox="1"/>
            <p:nvPr/>
          </p:nvSpPr>
          <p:spPr>
            <a:xfrm>
              <a:off x="1546546" y="583516"/>
              <a:ext cx="1355724" cy="334416"/>
            </a:xfrm>
            <a:prstGeom prst="rect">
              <a:avLst/>
            </a:prstGeom>
            <a:noFill/>
          </p:spPr>
          <p:txBody>
            <a:bodyPr wrap="square" rtlCol="0">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مطابقة المهارات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id="{668B590F-AF1A-CE17-20BE-20BAA1C77F73}"/>
              </a:ext>
            </a:extLst>
          </p:cNvPr>
          <p:cNvGrpSpPr/>
          <p:nvPr/>
        </p:nvGrpSpPr>
        <p:grpSpPr>
          <a:xfrm>
            <a:off x="9056085" y="2705100"/>
            <a:ext cx="2743974" cy="2743200"/>
            <a:chOff x="4524715" y="0"/>
            <a:chExt cx="1432998" cy="1432999"/>
          </a:xfrm>
        </p:grpSpPr>
        <p:grpSp>
          <p:nvGrpSpPr>
            <p:cNvPr id="13" name="Group 12">
              <a:extLst>
                <a:ext uri="{FF2B5EF4-FFF2-40B4-BE49-F238E27FC236}">
                  <a16:creationId xmlns:a16="http://schemas.microsoft.com/office/drawing/2014/main" id="{B298C92F-B4B6-1A32-063D-CAD6E7E65929}"/>
                </a:ext>
              </a:extLst>
            </p:cNvPr>
            <p:cNvGrpSpPr/>
            <p:nvPr/>
          </p:nvGrpSpPr>
          <p:grpSpPr>
            <a:xfrm>
              <a:off x="4524715" y="0"/>
              <a:ext cx="1432998" cy="1432999"/>
              <a:chOff x="4524717" y="0"/>
              <a:chExt cx="1714500" cy="1714500"/>
            </a:xfrm>
          </p:grpSpPr>
          <p:sp>
            <p:nvSpPr>
              <p:cNvPr id="15" name="Rectangle: Diagonal Corners Rounded 14">
                <a:extLst>
                  <a:ext uri="{FF2B5EF4-FFF2-40B4-BE49-F238E27FC236}">
                    <a16:creationId xmlns:a16="http://schemas.microsoft.com/office/drawing/2014/main" id="{CCC90C5C-CEA5-A23F-3CD8-F04F4E2BB593}"/>
                  </a:ext>
                </a:extLst>
              </p:cNvPr>
              <p:cNvSpPr/>
              <p:nvPr/>
            </p:nvSpPr>
            <p:spPr>
              <a:xfrm flipV="1">
                <a:off x="4570688" y="23618"/>
                <a:ext cx="1622560"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6" name="Oval 15">
                <a:extLst>
                  <a:ext uri="{FF2B5EF4-FFF2-40B4-BE49-F238E27FC236}">
                    <a16:creationId xmlns:a16="http://schemas.microsoft.com/office/drawing/2014/main" id="{490EAEBC-50CC-9490-72FF-D1FFD0F83BDC}"/>
                  </a:ext>
                </a:extLst>
              </p:cNvPr>
              <p:cNvSpPr/>
              <p:nvPr/>
            </p:nvSpPr>
            <p:spPr>
              <a:xfrm>
                <a:off x="4524717" y="0"/>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4" name="TextBox 4142">
              <a:extLst>
                <a:ext uri="{FF2B5EF4-FFF2-40B4-BE49-F238E27FC236}">
                  <a16:creationId xmlns:a16="http://schemas.microsoft.com/office/drawing/2014/main" id="{0E260C8D-94E7-04D6-5B49-7BCD5F13DE82}"/>
                </a:ext>
              </a:extLst>
            </p:cNvPr>
            <p:cNvSpPr txBox="1"/>
            <p:nvPr/>
          </p:nvSpPr>
          <p:spPr>
            <a:xfrm>
              <a:off x="4562802" y="466558"/>
              <a:ext cx="1355724" cy="630246"/>
            </a:xfrm>
            <a:prstGeom prst="rect">
              <a:avLst/>
            </a:prstGeom>
            <a:noFill/>
          </p:spPr>
          <p:txBody>
            <a:bodyPr wrap="square" rtlCol="0">
              <a:sp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الهيكل التنظيمي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42517743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698029-EADF-16E4-682A-0A5113DD659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A23777C-DC78-193B-4618-66F340EF8CC3}"/>
              </a:ext>
            </a:extLst>
          </p:cNvPr>
          <p:cNvSpPr txBox="1"/>
          <p:nvPr/>
        </p:nvSpPr>
        <p:spPr>
          <a:xfrm>
            <a:off x="2779494" y="-252509"/>
            <a:ext cx="6633012" cy="854080"/>
          </a:xfrm>
          <a:prstGeom prst="rect">
            <a:avLst/>
          </a:prstGeom>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مثال عملي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3661414-B061-935D-D8D8-967FFEB62B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2CCB2FE5-FAF4-3E7C-C276-3F17C442B295}"/>
              </a:ext>
            </a:extLst>
          </p:cNvPr>
          <p:cNvSpPr txBox="1"/>
          <p:nvPr/>
        </p:nvSpPr>
        <p:spPr>
          <a:xfrm>
            <a:off x="5351490" y="1283122"/>
            <a:ext cx="6027624" cy="526297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في مشروع تطوّعي لتحسين البيئة المدرسية، يمكن توزيع المهام كالتالي:</a:t>
            </a:r>
            <a:endParaRPr lang="en-US"/>
          </a:p>
          <a:p>
            <a:r>
              <a:rPr lang="ar-SA"/>
              <a:t>- منسّق عام للمشروع: مسؤول عن الإشراف العام والتنسيق مع إدارة المدرسة.</a:t>
            </a:r>
            <a:endParaRPr lang="en-US"/>
          </a:p>
          <a:p>
            <a:r>
              <a:rPr lang="ar-SA"/>
              <a:t>- فريق البنية التحتية: مسؤول عن أعمال الصيانة والتجديد.</a:t>
            </a:r>
            <a:endParaRPr lang="en-US"/>
          </a:p>
          <a:p>
            <a:r>
              <a:rPr lang="ar-SA"/>
              <a:t>- فريق التجميل: مسؤول عن الرسومات والزراعة وتجميل الساحات. </a:t>
            </a:r>
            <a:endParaRPr lang="en-US"/>
          </a:p>
          <a:p>
            <a:r>
              <a:rPr lang="ar-SA"/>
              <a:t>- فريق التوثيق والإعلام: مسؤول عن توثيق المراحل والترويج للمشروع.</a:t>
            </a:r>
            <a:endParaRPr lang="en-US"/>
          </a:p>
          <a:p>
            <a:r>
              <a:rPr lang="ar-SA"/>
              <a:t>- فريق اللوجستيات: مسؤول عن توفير المواد والأدوات وتنظيم العمل.</a:t>
            </a:r>
            <a:endParaRPr lang="en-US"/>
          </a:p>
        </p:txBody>
      </p:sp>
      <p:sp>
        <p:nvSpPr>
          <p:cNvPr id="10" name="Rectangle: Rounded Corners 9">
            <a:extLst>
              <a:ext uri="{FF2B5EF4-FFF2-40B4-BE49-F238E27FC236}">
                <a16:creationId xmlns:a16="http://schemas.microsoft.com/office/drawing/2014/main" id="{04691202-65D1-EE1F-1071-011A6CD3F604}"/>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Volunteering ">
            <a:extLst>
              <a:ext uri="{FF2B5EF4-FFF2-40B4-BE49-F238E27FC236}">
                <a16:creationId xmlns:a16="http://schemas.microsoft.com/office/drawing/2014/main" id="{4FF8F9F7-FC4F-325E-A713-1AEA80FD60D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6250" y="1122044"/>
            <a:ext cx="3088005" cy="3088005"/>
          </a:xfrm>
          <a:prstGeom prst="rect">
            <a:avLst/>
          </a:prstGeom>
          <a:noFill/>
          <a:ln>
            <a:noFill/>
          </a:ln>
        </p:spPr>
      </p:pic>
    </p:spTree>
    <p:extLst>
      <p:ext uri="{BB962C8B-B14F-4D97-AF65-F5344CB8AC3E}">
        <p14:creationId xmlns:p14="http://schemas.microsoft.com/office/powerpoint/2010/main" val="9612261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48537F-AFD7-9891-1416-6CBA2B00E47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0B85035-647E-48B7-84A5-95AD76EC040F}"/>
              </a:ext>
            </a:extLst>
          </p:cNvPr>
          <p:cNvSpPr txBox="1"/>
          <p:nvPr/>
        </p:nvSpPr>
        <p:spPr>
          <a:xfrm>
            <a:off x="2779494" y="-143443"/>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نشاط تدريبي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3E08486-D31D-1B75-8B6E-8ACC81AC73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DAB585BB-11C0-59B9-BD63-ED858DF94C38}"/>
              </a:ext>
            </a:extLst>
          </p:cNvPr>
          <p:cNvSpPr txBox="1"/>
          <p:nvPr/>
        </p:nvSpPr>
        <p:spPr>
          <a:xfrm>
            <a:off x="1002401" y="3438892"/>
            <a:ext cx="5009702" cy="41088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a:t>من الفكرة إلى الخطة: تصميم مشروع تطوّعي متكامل</a:t>
            </a:r>
            <a:endParaRPr lang="en-US" dirty="0"/>
          </a:p>
        </p:txBody>
      </p:sp>
      <p:pic>
        <p:nvPicPr>
          <p:cNvPr id="3" name="Picture 2">
            <a:extLst>
              <a:ext uri="{FF2B5EF4-FFF2-40B4-BE49-F238E27FC236}">
                <a16:creationId xmlns:a16="http://schemas.microsoft.com/office/drawing/2014/main" id="{03D9CAEE-63D2-C088-7073-A82A854B29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29442852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DC0EE-9AD6-6638-E365-EA3BA77FD51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100DB0E-83B4-7B7C-6B19-37F7158E3CC5}"/>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40F8A7B5-0DFC-A61A-75A1-4A46E3E8AC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7613BFB0-1D68-9AE5-6E05-EA6877232B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7574CB07-AC4F-8D70-7B8C-E2DA5E30F793}"/>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بطاقات المشكلات المجتمعية:</a:t>
            </a:r>
            <a:endParaRPr lang="en-US"/>
          </a:p>
        </p:txBody>
      </p:sp>
      <p:sp>
        <p:nvSpPr>
          <p:cNvPr id="2" name="TextBox 1">
            <a:extLst>
              <a:ext uri="{FF2B5EF4-FFF2-40B4-BE49-F238E27FC236}">
                <a16:creationId xmlns:a16="http://schemas.microsoft.com/office/drawing/2014/main" id="{C7F596F6-60E6-A149-5D37-35D354702059}"/>
              </a:ext>
            </a:extLst>
          </p:cNvPr>
          <p:cNvSpPr txBox="1"/>
          <p:nvPr/>
        </p:nvSpPr>
        <p:spPr>
          <a:xfrm>
            <a:off x="126551" y="2472687"/>
            <a:ext cx="5726353" cy="2215991"/>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بطاقة المشكلة رقم 1:</a:t>
            </a:r>
            <a:endParaRPr lang="en-US"/>
          </a:p>
          <a:p>
            <a:r>
              <a:rPr lang="ar-SA"/>
              <a:t>"في منطقتكم، يواجه 400 طالب وطالبة من الأسر ذات الدخل المحدود صعوبة في توفير المستلزمات المدرسية مع بداية العام الدراسي. وقد أشارت الإحصائيات المحلية إلى أن 25% من حالات التسرّب الدراسي ترجع لأسباب مادية."</a:t>
            </a:r>
            <a:endParaRPr lang="en-US"/>
          </a:p>
        </p:txBody>
      </p:sp>
    </p:spTree>
    <p:extLst>
      <p:ext uri="{BB962C8B-B14F-4D97-AF65-F5344CB8AC3E}">
        <p14:creationId xmlns:p14="http://schemas.microsoft.com/office/powerpoint/2010/main" val="7895737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CFB13-2D36-2854-9CA4-2877F1B5277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A3EF18F-882F-8D6E-FBD7-9F517AB93BEB}"/>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9A344699-9987-E6BE-5B11-297003D91C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B761CB8D-5279-C52A-C2E0-8302C55B67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55BD064A-C6A4-C459-5AAB-7CCBB0B14965}"/>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بطاقات المشكلات المجتمعية:</a:t>
            </a:r>
            <a:endParaRPr lang="en-US"/>
          </a:p>
        </p:txBody>
      </p:sp>
      <p:sp>
        <p:nvSpPr>
          <p:cNvPr id="2" name="TextBox 1">
            <a:extLst>
              <a:ext uri="{FF2B5EF4-FFF2-40B4-BE49-F238E27FC236}">
                <a16:creationId xmlns:a16="http://schemas.microsoft.com/office/drawing/2014/main" id="{A2FE9DF9-98A8-30FD-D2E3-5E1A3C6F854C}"/>
              </a:ext>
            </a:extLst>
          </p:cNvPr>
          <p:cNvSpPr txBox="1"/>
          <p:nvPr/>
        </p:nvSpPr>
        <p:spPr>
          <a:xfrm>
            <a:off x="126551" y="2872582"/>
            <a:ext cx="5726353" cy="1791260"/>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بطاقة المشكلة رقم 2:</a:t>
            </a:r>
            <a:endParaRPr lang="en-US"/>
          </a:p>
          <a:p>
            <a:r>
              <a:rPr lang="ar-SA"/>
              <a:t>"تعاني منطقة سكنية عشوائية من ارتفاع نسبة الأمية بين النساء، حيث تصل إلى 40% بين النساء فوق سن 45 عاماً. وتؤثر هذه المشكلة على قدرتهن على متابعة تعليم أبنائهن ومشاركتهن الفعّالة في المجتمع."</a:t>
            </a:r>
            <a:endParaRPr lang="en-US"/>
          </a:p>
        </p:txBody>
      </p:sp>
    </p:spTree>
    <p:extLst>
      <p:ext uri="{BB962C8B-B14F-4D97-AF65-F5344CB8AC3E}">
        <p14:creationId xmlns:p14="http://schemas.microsoft.com/office/powerpoint/2010/main" val="5989498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33DD6E-0393-4FF5-1815-16C14F7B446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AC8C4F0-6BBC-9066-8D19-6219605DCC14}"/>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A576F5FF-08BD-DFE3-B04F-D4DD6D99CF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9546CF63-BD37-C14D-320F-71DF76281F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EA854A9E-201A-CF82-C600-C4582FEA5193}"/>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بطاقات المشكلات المجتمعية:</a:t>
            </a:r>
            <a:endParaRPr lang="en-US"/>
          </a:p>
        </p:txBody>
      </p:sp>
      <p:sp>
        <p:nvSpPr>
          <p:cNvPr id="2" name="TextBox 1">
            <a:extLst>
              <a:ext uri="{FF2B5EF4-FFF2-40B4-BE49-F238E27FC236}">
                <a16:creationId xmlns:a16="http://schemas.microsoft.com/office/drawing/2014/main" id="{6DA2FFA4-AC91-0288-19CF-BD3568FD6C5B}"/>
              </a:ext>
            </a:extLst>
          </p:cNvPr>
          <p:cNvSpPr txBox="1"/>
          <p:nvPr/>
        </p:nvSpPr>
        <p:spPr>
          <a:xfrm>
            <a:off x="126551" y="2872582"/>
            <a:ext cx="5726353" cy="1791260"/>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بطاقة المشكلة رقم 3:</a:t>
            </a:r>
            <a:endParaRPr lang="en-US"/>
          </a:p>
          <a:p>
            <a:r>
              <a:rPr lang="ar-SA"/>
              <a:t>"تشهد المنطقة ارتفاعاً في معدلات البطالة بين الشباب (18-25 سنة)، حيث تصل إلى 30%. وقد لوحظ أن 60% منهم يفتقرون إلى المهارات الأساسية المطلوبة في سوق العمل، خاصة مهارات التعامل مع التقنية."</a:t>
            </a:r>
            <a:endParaRPr lang="en-US"/>
          </a:p>
        </p:txBody>
      </p:sp>
    </p:spTree>
    <p:extLst>
      <p:ext uri="{BB962C8B-B14F-4D97-AF65-F5344CB8AC3E}">
        <p14:creationId xmlns:p14="http://schemas.microsoft.com/office/powerpoint/2010/main" val="22328853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F1E328-98EB-7B78-08B5-F190EC90448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0A85862-C66C-DCCA-82B5-48E17AC96305}"/>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F142EFC6-BE3F-C3DC-820D-3D30C590BD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4888DD01-B742-7A17-5468-1B98B299C5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2FAB40B8-BFC3-F517-9F99-8ED5D5292069}"/>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بطاقات المشكلات المجتمعية:</a:t>
            </a:r>
            <a:endParaRPr lang="en-US"/>
          </a:p>
        </p:txBody>
      </p:sp>
      <p:sp>
        <p:nvSpPr>
          <p:cNvPr id="2" name="TextBox 1">
            <a:extLst>
              <a:ext uri="{FF2B5EF4-FFF2-40B4-BE49-F238E27FC236}">
                <a16:creationId xmlns:a16="http://schemas.microsoft.com/office/drawing/2014/main" id="{608ADFA8-4CEF-7425-A6B1-61EB1C44A3F8}"/>
              </a:ext>
            </a:extLst>
          </p:cNvPr>
          <p:cNvSpPr txBox="1"/>
          <p:nvPr/>
        </p:nvSpPr>
        <p:spPr>
          <a:xfrm>
            <a:off x="126551" y="2872582"/>
            <a:ext cx="5726353" cy="1791260"/>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بطاقة المشكلة رقم 4:</a:t>
            </a:r>
            <a:endParaRPr lang="en-US"/>
          </a:p>
          <a:p>
            <a:r>
              <a:rPr lang="ar-SA"/>
              <a:t>"تعاني المساحات الخضراء في المدينة من الإهمال والتلوث، حيث انخفضت نسبتها إلى أقل من 2% من مساحة المدينة. كما أن 70% من المساحات الخضراء القائمة تحتاج إلى إعادة تأهيل وصيانة."</a:t>
            </a:r>
            <a:endParaRPr lang="en-US"/>
          </a:p>
        </p:txBody>
      </p:sp>
    </p:spTree>
    <p:extLst>
      <p:ext uri="{BB962C8B-B14F-4D97-AF65-F5344CB8AC3E}">
        <p14:creationId xmlns:p14="http://schemas.microsoft.com/office/powerpoint/2010/main" val="7623590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E350A0-8121-26B9-422D-8AAEB4B10A7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D6BD063-4666-8F64-2ED8-D6EE01E3BEA9}"/>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1EB32269-57DD-4B47-F809-4439A8F5F7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EB91D1E7-9BB4-36CC-AA70-21AEF253EE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209E943E-A780-DD6E-18AE-C01234EC78B3}"/>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بطاقات المشكلات المجتمعية:</a:t>
            </a:r>
            <a:endParaRPr lang="en-US"/>
          </a:p>
        </p:txBody>
      </p:sp>
      <p:sp>
        <p:nvSpPr>
          <p:cNvPr id="2" name="TextBox 1">
            <a:extLst>
              <a:ext uri="{FF2B5EF4-FFF2-40B4-BE49-F238E27FC236}">
                <a16:creationId xmlns:a16="http://schemas.microsoft.com/office/drawing/2014/main" id="{203BC542-DC4D-7B2B-A87F-F13F902F92B4}"/>
              </a:ext>
            </a:extLst>
          </p:cNvPr>
          <p:cNvSpPr txBox="1"/>
          <p:nvPr/>
        </p:nvSpPr>
        <p:spPr>
          <a:xfrm>
            <a:off x="126551" y="2872582"/>
            <a:ext cx="5726353" cy="1791260"/>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بطاقة المشكلة رقم 5:</a:t>
            </a:r>
            <a:endParaRPr lang="en-US"/>
          </a:p>
          <a:p>
            <a:r>
              <a:rPr lang="ar-SA"/>
              <a:t>"يعاني 350 من كبار السن في المجتمع من العزلة الاجتماعية والشعور بالوحدة، خاصة بعد جائحة كورونا. وقد أظهرت دراسة محلية أن 65% منهم لا يحصلون على زيارات اجتماعية منتظمة."</a:t>
            </a:r>
            <a:endParaRPr lang="en-US"/>
          </a:p>
        </p:txBody>
      </p:sp>
    </p:spTree>
    <p:extLst>
      <p:ext uri="{BB962C8B-B14F-4D97-AF65-F5344CB8AC3E}">
        <p14:creationId xmlns:p14="http://schemas.microsoft.com/office/powerpoint/2010/main" val="12233255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9DA3D512-5F01-1501-4744-2C7768B832D8}"/>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3B942F52-82AF-5FCF-6215-9F1F77039765}"/>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964D68D4-309A-F21C-3AC3-E3A6428DB8A6}"/>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100681A9-F55B-B70E-3F2B-CAA2C28A7436}"/>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F78DBA2C-37E7-4421-4DCE-8405B9B2609F}"/>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89C39875-E967-441E-7CBE-8A6FA066DBD6}"/>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CC84F229-E431-DE6D-7C0B-438A7C07627C}"/>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AAF12ABF-5826-FF7B-723D-DF15130B9817}"/>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BE263772-2E02-E6D0-0139-3435530874C0}"/>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336C3E4D-73A9-092A-22E9-A4E8244EFE4B}"/>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F44BEA46-25D7-2C9A-729E-91B61A557262}"/>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ADACABB0-A14B-AAC6-D2D6-C1185A0B969A}"/>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6523D278-FF29-EB82-16A8-B35F6C86F6F0}"/>
              </a:ext>
            </a:extLst>
          </p:cNvPr>
          <p:cNvSpPr txBox="1"/>
          <p:nvPr/>
        </p:nvSpPr>
        <p:spPr>
          <a:xfrm>
            <a:off x="8776490" y="1033767"/>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قيادة الفريق وضمان الاستدامة والتأثير</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4303B21E-6F0D-F3E9-1992-EE112E78CE7E}"/>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A0D707E5-2405-6E18-B64A-975502B838A5}"/>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E2AA2E97-96C7-1814-149D-35D4E6B673C7}"/>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69E4E939-7BD0-9325-7712-55DCB32D8A7A}"/>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F76D4D70-132B-EC67-830C-FFE9A25492BA}"/>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p>
          </p:txBody>
        </p:sp>
      </p:grpSp>
      <p:grpSp>
        <p:nvGrpSpPr>
          <p:cNvPr id="17" name="Group 16">
            <a:extLst>
              <a:ext uri="{FF2B5EF4-FFF2-40B4-BE49-F238E27FC236}">
                <a16:creationId xmlns:a16="http://schemas.microsoft.com/office/drawing/2014/main" id="{3DDE3A88-3A78-B3A1-C451-2AEC6F939BA4}"/>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796BA764-C8E4-8A72-0A5E-708D9DE10B09}"/>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3040AC38-724A-C2BF-2829-9D626B005B01}"/>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EBF1A890-2281-256D-F925-2330885F76DE}"/>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C4121A31-CB42-CD04-16D4-D63997B86CD2}"/>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607D34EC-639A-FBC2-0BD7-CA1DB402969F}"/>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23B39F43-7075-A6C6-285C-ECCE7BDEFFE1}"/>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CCC15CA9-6956-4179-9CB5-93B6048309D7}"/>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1A40455D-CF43-D112-1A6B-D15A02396EDA}"/>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562A9256-2C5F-5DA7-C02D-685036DE981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A7E5D7FA-57E5-578D-D0A7-E2F458F5BF1C}"/>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299A6740-7B5E-561F-73EB-06266928F4A2}"/>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6ABE46AC-C12A-C9E5-9253-83E8F7B9B16D}"/>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2D1AABB4-245C-83DB-B1E9-E4303A0FACB0}"/>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D7F9DA51-169D-72D2-E9D5-351A941A777A}"/>
                </a:ext>
              </a:extLst>
            </p:cNvPr>
            <p:cNvPicPr>
              <a:picLocks noChangeAspect="1"/>
            </p:cNvPicPr>
            <p:nvPr/>
          </p:nvPicPr>
          <p:blipFill>
            <a:blip r:embed="rId7">
              <a:alphaModFix amt="16000"/>
              <a:extLst>
                <a:ext uri="{BEBA8EAE-BF5A-486C-A8C5-ECC9F3942E4B}">
                  <a14:imgProps xmlns:a14="http://schemas.microsoft.com/office/drawing/2010/main">
                    <a14:imgLayer r:embed="rId8">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F90D9434-6BB6-953A-568E-9EF0FDC49FC9}"/>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55137AB0-2391-FEB8-DA86-57CB4B76E392}"/>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EFE1CF2E-0DA2-9917-EB8B-207E9F870AA3}"/>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853623FB-CA13-3388-9A3F-4DAF51563BB5}"/>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id="{67AD28AB-DB27-9B51-8013-A19F9827F4EE}"/>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7EF20405-FB4F-7A34-3B5D-3F2F88FFA32C}"/>
              </a:ext>
            </a:extLst>
          </p:cNvPr>
          <p:cNvGrpSpPr/>
          <p:nvPr/>
        </p:nvGrpSpPr>
        <p:grpSpPr>
          <a:xfrm>
            <a:off x="717622" y="270083"/>
            <a:ext cx="4719172" cy="1077218"/>
            <a:chOff x="862835" y="1183413"/>
            <a:chExt cx="4719172" cy="1077218"/>
          </a:xfrm>
        </p:grpSpPr>
        <p:sp>
          <p:nvSpPr>
            <p:cNvPr id="18" name="TextBox 17">
              <a:extLst>
                <a:ext uri="{FF2B5EF4-FFF2-40B4-BE49-F238E27FC236}">
                  <a16:creationId xmlns:a16="http://schemas.microsoft.com/office/drawing/2014/main" id="{491D9BF7-6760-81FD-FBF2-8D80F12FA13C}"/>
                </a:ext>
              </a:extLst>
            </p:cNvPr>
            <p:cNvSpPr txBox="1"/>
            <p:nvPr/>
          </p:nvSpPr>
          <p:spPr>
            <a:xfrm>
              <a:off x="862835" y="1183413"/>
              <a:ext cx="3985898" cy="1077218"/>
            </a:xfrm>
            <a:prstGeom prst="rect">
              <a:avLst/>
            </a:prstGeom>
          </p:spPr>
          <p:txBody>
            <a:bodyPr wrap="square" rtlCol="0">
              <a:spAutoFit/>
            </a:bodyPr>
            <a:lstStyle/>
            <a:p>
              <a:pPr algn="r"/>
              <a:r>
                <a:rPr lang="ar-SY" sz="3200" b="1" dirty="0">
                  <a:solidFill>
                    <a:schemeClr val="bg1"/>
                  </a:solidFill>
                  <a:latin typeface="Adobe Arabic" panose="02040503050201020203" pitchFamily="18" charset="-78"/>
                  <a:cs typeface="Adobe Arabic" panose="02040503050201020203" pitchFamily="18" charset="-78"/>
                </a:rPr>
                <a:t>قيادة الفرق التطوعية وأساليب تحفيزها</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27448727-BDFF-960B-A538-7758DA61884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464988"/>
              <a:ext cx="514068" cy="514068"/>
            </a:xfrm>
            <a:prstGeom prst="rect">
              <a:avLst/>
            </a:prstGeom>
          </p:spPr>
        </p:pic>
      </p:grpSp>
      <p:grpSp>
        <p:nvGrpSpPr>
          <p:cNvPr id="57" name="Group 56">
            <a:extLst>
              <a:ext uri="{FF2B5EF4-FFF2-40B4-BE49-F238E27FC236}">
                <a16:creationId xmlns:a16="http://schemas.microsoft.com/office/drawing/2014/main" id="{2604FA0A-FFB1-246C-220E-9E68BC7A7E36}"/>
              </a:ext>
            </a:extLst>
          </p:cNvPr>
          <p:cNvGrpSpPr/>
          <p:nvPr/>
        </p:nvGrpSpPr>
        <p:grpSpPr>
          <a:xfrm>
            <a:off x="247759" y="1626404"/>
            <a:ext cx="5189035" cy="584775"/>
            <a:chOff x="392972" y="1053289"/>
            <a:chExt cx="5189035" cy="584775"/>
          </a:xfrm>
        </p:grpSpPr>
        <p:sp>
          <p:nvSpPr>
            <p:cNvPr id="58" name="TextBox 57">
              <a:extLst>
                <a:ext uri="{FF2B5EF4-FFF2-40B4-BE49-F238E27FC236}">
                  <a16:creationId xmlns:a16="http://schemas.microsoft.com/office/drawing/2014/main" id="{FEB49ECD-F84B-C358-33F4-67800F393F1F}"/>
                </a:ext>
              </a:extLst>
            </p:cNvPr>
            <p:cNvSpPr txBox="1"/>
            <p:nvPr/>
          </p:nvSpPr>
          <p:spPr>
            <a:xfrm>
              <a:off x="392972" y="1053289"/>
              <a:ext cx="4455761" cy="584775"/>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إدارة التحديات والصراعات داخل الفريق</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6868C415-619B-E82B-13A5-6F5DC43362B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088642"/>
              <a:ext cx="514068" cy="514068"/>
            </a:xfrm>
            <a:prstGeom prst="rect">
              <a:avLst/>
            </a:prstGeom>
          </p:spPr>
        </p:pic>
      </p:grpSp>
      <p:grpSp>
        <p:nvGrpSpPr>
          <p:cNvPr id="60" name="Group 59">
            <a:extLst>
              <a:ext uri="{FF2B5EF4-FFF2-40B4-BE49-F238E27FC236}">
                <a16:creationId xmlns:a16="http://schemas.microsoft.com/office/drawing/2014/main" id="{9576176C-ECCF-BADC-ED8E-0B5759257C5B}"/>
              </a:ext>
            </a:extLst>
          </p:cNvPr>
          <p:cNvGrpSpPr/>
          <p:nvPr/>
        </p:nvGrpSpPr>
        <p:grpSpPr>
          <a:xfrm>
            <a:off x="717622" y="2490282"/>
            <a:ext cx="4719172" cy="584775"/>
            <a:chOff x="862835" y="1414267"/>
            <a:chExt cx="4719172" cy="584775"/>
          </a:xfrm>
        </p:grpSpPr>
        <p:sp>
          <p:nvSpPr>
            <p:cNvPr id="61" name="TextBox 60">
              <a:extLst>
                <a:ext uri="{FF2B5EF4-FFF2-40B4-BE49-F238E27FC236}">
                  <a16:creationId xmlns:a16="http://schemas.microsoft.com/office/drawing/2014/main" id="{3F08BA37-A804-0812-0E62-433E2AC4031E}"/>
                </a:ext>
              </a:extLst>
            </p:cNvPr>
            <p:cNvSpPr txBox="1"/>
            <p:nvPr/>
          </p:nvSpPr>
          <p:spPr>
            <a:xfrm>
              <a:off x="862835" y="1414267"/>
              <a:ext cx="3985898"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قياس الأثر وتقييم النتائج</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2" name="Picture 61">
              <a:extLst>
                <a:ext uri="{FF2B5EF4-FFF2-40B4-BE49-F238E27FC236}">
                  <a16:creationId xmlns:a16="http://schemas.microsoft.com/office/drawing/2014/main" id="{DB37BE37-960E-C6B4-D90F-149DAC734E9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449620"/>
              <a:ext cx="514068" cy="514068"/>
            </a:xfrm>
            <a:prstGeom prst="rect">
              <a:avLst/>
            </a:prstGeom>
          </p:spPr>
        </p:pic>
      </p:grpSp>
      <p:grpSp>
        <p:nvGrpSpPr>
          <p:cNvPr id="19" name="Group 18">
            <a:extLst>
              <a:ext uri="{FF2B5EF4-FFF2-40B4-BE49-F238E27FC236}">
                <a16:creationId xmlns:a16="http://schemas.microsoft.com/office/drawing/2014/main" id="{864131B4-EC42-027A-0D6E-383FA4EE9555}"/>
              </a:ext>
            </a:extLst>
          </p:cNvPr>
          <p:cNvGrpSpPr/>
          <p:nvPr/>
        </p:nvGrpSpPr>
        <p:grpSpPr>
          <a:xfrm>
            <a:off x="436098" y="3354161"/>
            <a:ext cx="5000696" cy="584775"/>
            <a:chOff x="581311" y="1419277"/>
            <a:chExt cx="5000696" cy="584775"/>
          </a:xfrm>
        </p:grpSpPr>
        <p:sp>
          <p:nvSpPr>
            <p:cNvPr id="20" name="TextBox 19">
              <a:extLst>
                <a:ext uri="{FF2B5EF4-FFF2-40B4-BE49-F238E27FC236}">
                  <a16:creationId xmlns:a16="http://schemas.microsoft.com/office/drawing/2014/main" id="{F3DAC9F1-5CCC-62AC-A39D-E8750434A95E}"/>
                </a:ext>
              </a:extLst>
            </p:cNvPr>
            <p:cNvSpPr txBox="1"/>
            <p:nvPr/>
          </p:nvSpPr>
          <p:spPr>
            <a:xfrm>
              <a:off x="581311" y="1419277"/>
              <a:ext cx="4267422"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استدامة المشاريع التطوعية وتطويرها</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368841D7-B396-C646-DBFC-56392F47B72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454630"/>
              <a:ext cx="514068" cy="514068"/>
            </a:xfrm>
            <a:prstGeom prst="rect">
              <a:avLst/>
            </a:prstGeom>
          </p:spPr>
        </p:pic>
      </p:grpSp>
    </p:spTree>
    <p:extLst>
      <p:ext uri="{BB962C8B-B14F-4D97-AF65-F5344CB8AC3E}">
        <p14:creationId xmlns:p14="http://schemas.microsoft.com/office/powerpoint/2010/main" val="16845954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4.44444E-6 L 0.02214 -0.0287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8BA308-B848-355B-D7A9-E6AC50EB5CA3}"/>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58630E4-AF72-FECD-EBD8-9FE696948A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D964225A-FF0C-6453-1BE9-E925E79E5220}"/>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6A03F0FB-0EE3-E865-3967-11FDFF7F553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928F9869-2081-CCA3-51A3-BC351AAF81DD}"/>
              </a:ext>
            </a:extLst>
          </p:cNvPr>
          <p:cNvSpPr txBox="1"/>
          <p:nvPr/>
        </p:nvSpPr>
        <p:spPr>
          <a:xfrm>
            <a:off x="5351490" y="1384439"/>
            <a:ext cx="6027624"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أهلاً بكم في الجلسة الثانية من دورتنا التدريبية حول العمل التطوّعي. بعد أن تناولنا في الجلسة الأولى أساسيات فهم المشاريع التطوّعية وتخطيطها، سنركّز اليوم على قيادة الفريق وضمان استدامة المشاريع التطوّعية وتأثيرها</a:t>
            </a:r>
            <a:endParaRPr lang="en-US" dirty="0"/>
          </a:p>
        </p:txBody>
      </p:sp>
      <p:sp>
        <p:nvSpPr>
          <p:cNvPr id="2" name="TextBox 1">
            <a:extLst>
              <a:ext uri="{FF2B5EF4-FFF2-40B4-BE49-F238E27FC236}">
                <a16:creationId xmlns:a16="http://schemas.microsoft.com/office/drawing/2014/main" id="{1C01969B-12E3-6B59-EB6A-65D20A1F767B}"/>
              </a:ext>
            </a:extLst>
          </p:cNvPr>
          <p:cNvSpPr txBox="1"/>
          <p:nvPr/>
        </p:nvSpPr>
        <p:spPr>
          <a:xfrm>
            <a:off x="5351490" y="4172866"/>
            <a:ext cx="6027624"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العمل التطوّعي كالشجرة، يحتاج إلى رعاية مستمرّة لينمو ويثمر. وكما قال نيلسون مانديلا: "ما يهمّ في الحياة ليس فقط أنك عشت، بل ما أحدثته من فرق في حياة الآخرين". من هنا تأتي أهمية ضمان استدامة المشاريع التطوّعية وتعظيم أثرها</a:t>
            </a:r>
            <a:endParaRPr lang="en-US" dirty="0"/>
          </a:p>
        </p:txBody>
      </p:sp>
    </p:spTree>
    <p:extLst>
      <p:ext uri="{BB962C8B-B14F-4D97-AF65-F5344CB8AC3E}">
        <p14:creationId xmlns:p14="http://schemas.microsoft.com/office/powerpoint/2010/main" val="32259338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C1908AC7-8059-4F41-ADA4-B571B401C8D0}"/>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7D559CC9-BF75-4C80-AABF-C825BD4D1119}"/>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72EDBCE1-960D-4657-B1B7-56F159519A6C}"/>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6733250B-6294-449E-885C-B0ED97ECFAB7}"/>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1336AD68-AFBA-476F-8598-A7A111849E5D}"/>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DCE8817C-8A99-4686-BB95-C800262763BB}"/>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BB2B2593-E645-42D9-9C4B-5E781972185F}"/>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FD75040D-9384-41E9-BF78-E9A9B4D8E409}"/>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AAB29361-2987-47BA-B0D2-1D367B24BC15}"/>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759559BB-8296-4FA5-BC16-30747D4C2834}"/>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58DD1D54-5793-4B3B-A749-30ECE665ECCE}"/>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BE71201E-B96A-4281-8099-227205A53366}"/>
              </a:ext>
            </a:extLst>
          </p:cNvPr>
          <p:cNvSpPr txBox="1"/>
          <p:nvPr/>
        </p:nvSpPr>
        <p:spPr>
          <a:xfrm>
            <a:off x="8776490" y="1033767"/>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فهم المشاريع التطوعية وتخطيطها</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5C1475E1-7D69-7808-4D6D-9EDDBE2D2715}"/>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179303EF-0301-47FA-AECE-BF99777C3D32}"/>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6B930039-D78A-4490-908F-DFB060C51478}"/>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A8C9B4B2-E678-4718-91A0-A850B65ED2BF}"/>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5A239D03-68E4-41E7-A450-126C382D316A}"/>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p>
          </p:txBody>
        </p:sp>
      </p:grpSp>
      <p:grpSp>
        <p:nvGrpSpPr>
          <p:cNvPr id="17" name="Group 16">
            <a:extLst>
              <a:ext uri="{FF2B5EF4-FFF2-40B4-BE49-F238E27FC236}">
                <a16:creationId xmlns:a16="http://schemas.microsoft.com/office/drawing/2014/main" id="{D905A5AF-F12F-4A18-B187-4E2FFC991D81}"/>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ECBAE1B1-BB57-46DC-8FCF-4F9B6C1FABA6}"/>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8B594387-071B-4B3C-B349-E2327414E8F0}"/>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036ADDAE-2830-44A2-BD78-C6D6E5D0DA87}"/>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91ECD8AB-431A-4755-B9E1-D221F31C33D0}"/>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CCFA106D-AE66-49D4-8E3C-A37A36F3F391}"/>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4D857E40-1F36-48EA-B2DD-68F69198AF20}"/>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4C6FCE9F-61CA-45CE-99C2-79111C4B6813}"/>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BD221BF3-B7D5-4F85-B4D1-D6FC81886D38}"/>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FA82A606-A395-4F97-B618-4387B55C54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BC81415D-6F23-47E4-91C2-5B45999229F1}"/>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8852AB50-F072-4EFB-BBFF-E842F9628823}"/>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846E6C95-DF93-4FC1-B0FC-861543AEF105}"/>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7951FBB1-7D01-4426-A8D5-F62D7394C84E}"/>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A956C15D-4856-4EAE-9834-EE22DB830791}"/>
                </a:ext>
              </a:extLst>
            </p:cNvPr>
            <p:cNvPicPr>
              <a:picLocks noChangeAspect="1"/>
            </p:cNvPicPr>
            <p:nvPr/>
          </p:nvPicPr>
          <p:blipFill>
            <a:blip r:embed="rId6">
              <a:alphaModFix amt="16000"/>
              <a:extLst>
                <a:ext uri="{BEBA8EAE-BF5A-486C-A8C5-ECC9F3942E4B}">
                  <a14:imgProps xmlns:a14="http://schemas.microsoft.com/office/drawing/2010/main">
                    <a14:imgLayer r:embed="rId7">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CA95158B-67C7-39BC-3253-EB448C2AC89F}"/>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2F80D7F5-B127-04A0-EBF8-4CC51E05523B}"/>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2310312B-27C8-92BB-7E12-D5304333EF5A}"/>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44BDCDDD-0A9C-C971-9253-C5B91043CA36}"/>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id="{5359CCC6-B2D4-5802-7034-CC97D02008BB}"/>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0CCD99D8-F79F-1414-BEE4-7D96B0DA773A}"/>
              </a:ext>
            </a:extLst>
          </p:cNvPr>
          <p:cNvGrpSpPr/>
          <p:nvPr/>
        </p:nvGrpSpPr>
        <p:grpSpPr>
          <a:xfrm>
            <a:off x="717622" y="198359"/>
            <a:ext cx="4719172" cy="584775"/>
            <a:chOff x="862835" y="1288847"/>
            <a:chExt cx="4719172" cy="584775"/>
          </a:xfrm>
        </p:grpSpPr>
        <p:sp>
          <p:nvSpPr>
            <p:cNvPr id="18" name="TextBox 17">
              <a:extLst>
                <a:ext uri="{FF2B5EF4-FFF2-40B4-BE49-F238E27FC236}">
                  <a16:creationId xmlns:a16="http://schemas.microsoft.com/office/drawing/2014/main" id="{BCB6BC8A-6955-C4F9-5AD3-12D0B4AB6E95}"/>
                </a:ext>
              </a:extLst>
            </p:cNvPr>
            <p:cNvSpPr txBox="1"/>
            <p:nvPr/>
          </p:nvSpPr>
          <p:spPr>
            <a:xfrm>
              <a:off x="862835" y="1288847"/>
              <a:ext cx="3985898" cy="584775"/>
            </a:xfrm>
            <a:prstGeom prst="rect">
              <a:avLst/>
            </a:prstGeom>
          </p:spPr>
          <p:txBody>
            <a:bodyPr wrap="square" rtlCol="0">
              <a:spAutoFit/>
            </a:bodyPr>
            <a:lstStyle/>
            <a:p>
              <a:pPr algn="r"/>
              <a:r>
                <a:rPr lang="ar-SY" sz="3200" b="1" dirty="0">
                  <a:solidFill>
                    <a:schemeClr val="bg1"/>
                  </a:solidFill>
                  <a:latin typeface="Adobe Arabic" panose="02040503050201020203" pitchFamily="18" charset="-78"/>
                  <a:cs typeface="Adobe Arabic" panose="02040503050201020203" pitchFamily="18" charset="-78"/>
                </a:rPr>
                <a:t>مفهوم العمل التطوعي وأهميته</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E6651195-0C82-DD20-E154-CD19F726BC5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324200"/>
              <a:ext cx="514068" cy="514068"/>
            </a:xfrm>
            <a:prstGeom prst="rect">
              <a:avLst/>
            </a:prstGeom>
          </p:spPr>
        </p:pic>
      </p:grpSp>
      <p:grpSp>
        <p:nvGrpSpPr>
          <p:cNvPr id="57" name="Group 56">
            <a:extLst>
              <a:ext uri="{FF2B5EF4-FFF2-40B4-BE49-F238E27FC236}">
                <a16:creationId xmlns:a16="http://schemas.microsoft.com/office/drawing/2014/main" id="{4067FF8D-0105-7C09-A1E2-1E788AC4BEB2}"/>
              </a:ext>
            </a:extLst>
          </p:cNvPr>
          <p:cNvGrpSpPr/>
          <p:nvPr/>
        </p:nvGrpSpPr>
        <p:grpSpPr>
          <a:xfrm>
            <a:off x="302970" y="788661"/>
            <a:ext cx="5133824" cy="1077218"/>
            <a:chOff x="448183" y="1053289"/>
            <a:chExt cx="5133824" cy="1077218"/>
          </a:xfrm>
        </p:grpSpPr>
        <p:sp>
          <p:nvSpPr>
            <p:cNvPr id="58" name="TextBox 57">
              <a:extLst>
                <a:ext uri="{FF2B5EF4-FFF2-40B4-BE49-F238E27FC236}">
                  <a16:creationId xmlns:a16="http://schemas.microsoft.com/office/drawing/2014/main" id="{7E9A28ED-E0F7-09EC-54E6-EB5B56E9C46B}"/>
                </a:ext>
              </a:extLst>
            </p:cNvPr>
            <p:cNvSpPr txBox="1"/>
            <p:nvPr/>
          </p:nvSpPr>
          <p:spPr>
            <a:xfrm>
              <a:off x="448183" y="1053289"/>
              <a:ext cx="4400550" cy="1077218"/>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تصنيفات المشاريع التطوعية، وأثرها المجتمعي</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78C0639A-162D-1CF7-FBB8-EAE237D89CE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334864"/>
              <a:ext cx="514068" cy="514068"/>
            </a:xfrm>
            <a:prstGeom prst="rect">
              <a:avLst/>
            </a:prstGeom>
          </p:spPr>
        </p:pic>
      </p:grpSp>
      <p:grpSp>
        <p:nvGrpSpPr>
          <p:cNvPr id="60" name="Group 59">
            <a:extLst>
              <a:ext uri="{FF2B5EF4-FFF2-40B4-BE49-F238E27FC236}">
                <a16:creationId xmlns:a16="http://schemas.microsoft.com/office/drawing/2014/main" id="{CFB438A1-D8E7-8DEB-59E0-6F50DCC34B0C}"/>
              </a:ext>
            </a:extLst>
          </p:cNvPr>
          <p:cNvGrpSpPr/>
          <p:nvPr/>
        </p:nvGrpSpPr>
        <p:grpSpPr>
          <a:xfrm>
            <a:off x="717622" y="1871406"/>
            <a:ext cx="4719172" cy="1077218"/>
            <a:chOff x="862835" y="1414267"/>
            <a:chExt cx="4719172" cy="1077218"/>
          </a:xfrm>
        </p:grpSpPr>
        <p:sp>
          <p:nvSpPr>
            <p:cNvPr id="61" name="TextBox 60">
              <a:extLst>
                <a:ext uri="{FF2B5EF4-FFF2-40B4-BE49-F238E27FC236}">
                  <a16:creationId xmlns:a16="http://schemas.microsoft.com/office/drawing/2014/main" id="{50072757-AD11-E1B4-A63C-7257B39A796B}"/>
                </a:ext>
              </a:extLst>
            </p:cNvPr>
            <p:cNvSpPr txBox="1"/>
            <p:nvPr/>
          </p:nvSpPr>
          <p:spPr>
            <a:xfrm>
              <a:off x="862835" y="1414267"/>
              <a:ext cx="3985898"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دورة حياة المشروع التطوعي، ومؤشرات النجاح في كل مرحلة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2" name="Picture 61">
              <a:extLst>
                <a:ext uri="{FF2B5EF4-FFF2-40B4-BE49-F238E27FC236}">
                  <a16:creationId xmlns:a16="http://schemas.microsoft.com/office/drawing/2014/main" id="{F3085E6D-6A51-6372-B35E-F2971503BAC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695842"/>
              <a:ext cx="514068" cy="514068"/>
            </a:xfrm>
            <a:prstGeom prst="rect">
              <a:avLst/>
            </a:prstGeom>
          </p:spPr>
        </p:pic>
      </p:grpSp>
      <p:grpSp>
        <p:nvGrpSpPr>
          <p:cNvPr id="19" name="Group 18">
            <a:extLst>
              <a:ext uri="{FF2B5EF4-FFF2-40B4-BE49-F238E27FC236}">
                <a16:creationId xmlns:a16="http://schemas.microsoft.com/office/drawing/2014/main" id="{5CEB1C56-BE82-8065-6C67-605A06E0B7EE}"/>
              </a:ext>
            </a:extLst>
          </p:cNvPr>
          <p:cNvGrpSpPr/>
          <p:nvPr/>
        </p:nvGrpSpPr>
        <p:grpSpPr>
          <a:xfrm>
            <a:off x="436098" y="2954151"/>
            <a:ext cx="5000696" cy="584775"/>
            <a:chOff x="581311" y="1419277"/>
            <a:chExt cx="5000696" cy="584775"/>
          </a:xfrm>
        </p:grpSpPr>
        <p:sp>
          <p:nvSpPr>
            <p:cNvPr id="20" name="TextBox 19">
              <a:extLst>
                <a:ext uri="{FF2B5EF4-FFF2-40B4-BE49-F238E27FC236}">
                  <a16:creationId xmlns:a16="http://schemas.microsoft.com/office/drawing/2014/main" id="{667BFE53-95FB-D8A8-1F83-E89611CF7732}"/>
                </a:ext>
              </a:extLst>
            </p:cNvPr>
            <p:cNvSpPr txBox="1"/>
            <p:nvPr/>
          </p:nvSpPr>
          <p:spPr>
            <a:xfrm>
              <a:off x="581311" y="1419277"/>
              <a:ext cx="4267422"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صياغة الرؤية وتحديد الأهداف</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183EA0B6-3122-EF97-2051-DABD12C95F3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454630"/>
              <a:ext cx="514068" cy="514068"/>
            </a:xfrm>
            <a:prstGeom prst="rect">
              <a:avLst/>
            </a:prstGeom>
          </p:spPr>
        </p:pic>
      </p:grpSp>
      <p:pic>
        <p:nvPicPr>
          <p:cNvPr id="23" name="Picture 22">
            <a:extLst>
              <a:ext uri="{FF2B5EF4-FFF2-40B4-BE49-F238E27FC236}">
                <a16:creationId xmlns:a16="http://schemas.microsoft.com/office/drawing/2014/main" id="{24034783-9374-0C69-7819-38396CCA2C5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435963" y="1638300"/>
            <a:ext cx="4400550" cy="4400550"/>
          </a:xfrm>
          <a:prstGeom prst="rect">
            <a:avLst/>
          </a:prstGeom>
        </p:spPr>
      </p:pic>
      <p:grpSp>
        <p:nvGrpSpPr>
          <p:cNvPr id="22" name="Group 21">
            <a:extLst>
              <a:ext uri="{FF2B5EF4-FFF2-40B4-BE49-F238E27FC236}">
                <a16:creationId xmlns:a16="http://schemas.microsoft.com/office/drawing/2014/main" id="{4DC126CD-CBA1-C3F4-F8CF-F120590FBA4D}"/>
              </a:ext>
            </a:extLst>
          </p:cNvPr>
          <p:cNvGrpSpPr/>
          <p:nvPr/>
        </p:nvGrpSpPr>
        <p:grpSpPr>
          <a:xfrm>
            <a:off x="436098" y="3544452"/>
            <a:ext cx="5000696" cy="584775"/>
            <a:chOff x="581311" y="1419277"/>
            <a:chExt cx="5000696" cy="584775"/>
          </a:xfrm>
        </p:grpSpPr>
        <p:sp>
          <p:nvSpPr>
            <p:cNvPr id="24" name="TextBox 23">
              <a:extLst>
                <a:ext uri="{FF2B5EF4-FFF2-40B4-BE49-F238E27FC236}">
                  <a16:creationId xmlns:a16="http://schemas.microsoft.com/office/drawing/2014/main" id="{3CD7AC23-6DF7-3024-C9EE-F8041E98994A}"/>
                </a:ext>
              </a:extLst>
            </p:cNvPr>
            <p:cNvSpPr txBox="1"/>
            <p:nvPr/>
          </p:nvSpPr>
          <p:spPr>
            <a:xfrm>
              <a:off x="581311" y="1419277"/>
              <a:ext cx="4267422"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التخطيط التشغيلي وتوزيع المهام</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5" name="Picture 24">
              <a:extLst>
                <a:ext uri="{FF2B5EF4-FFF2-40B4-BE49-F238E27FC236}">
                  <a16:creationId xmlns:a16="http://schemas.microsoft.com/office/drawing/2014/main" id="{A523C8B2-736B-FE3B-AC74-9DCF1876659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454630"/>
              <a:ext cx="514068" cy="514068"/>
            </a:xfrm>
            <a:prstGeom prst="rect">
              <a:avLst/>
            </a:prstGeom>
          </p:spPr>
        </p:pic>
      </p:grpSp>
    </p:spTree>
    <p:extLst>
      <p:ext uri="{BB962C8B-B14F-4D97-AF65-F5344CB8AC3E}">
        <p14:creationId xmlns:p14="http://schemas.microsoft.com/office/powerpoint/2010/main" val="32311961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4.44444E-6 L 0.02214 -0.0287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A0A49F-03A8-AF26-DFDE-9DF605443BA9}"/>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1F6C0DD1-1734-459A-5936-C39185B83F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DDCABCBF-EB21-2394-ECF8-366A477343E0}"/>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0ACC7A3A-A68C-8FA2-28D5-F29D631C854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34522AE6-FDC3-CB09-0C67-57C2BDEE8CF4}"/>
              </a:ext>
            </a:extLst>
          </p:cNvPr>
          <p:cNvSpPr txBox="1"/>
          <p:nvPr/>
        </p:nvSpPr>
        <p:spPr>
          <a:xfrm>
            <a:off x="5351490" y="3232289"/>
            <a:ext cx="6027624"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سنتعلّم اليوم كيف نقود الفرق التطوّعية بفعالية، ونتعامل مع التحدّيات والصراعات، ونقيس أثر مشاريعنا، ونضمن استدامتها وتطوّرها</a:t>
            </a:r>
            <a:endParaRPr lang="en-US" dirty="0"/>
          </a:p>
        </p:txBody>
      </p:sp>
    </p:spTree>
    <p:extLst>
      <p:ext uri="{BB962C8B-B14F-4D97-AF65-F5344CB8AC3E}">
        <p14:creationId xmlns:p14="http://schemas.microsoft.com/office/powerpoint/2010/main" val="37775185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DF2AA9-041B-7AA0-6AF1-0FB30A51F2A9}"/>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A535B435-A74C-75F2-7E2E-C1F03AF2F9C1}"/>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lnSpc>
                <a:spcPct val="115000"/>
              </a:lnSpc>
            </a:pPr>
            <a:r>
              <a:rPr lang="ar-SA" dirty="0"/>
              <a:t>نشاط العصف الذهني</a:t>
            </a:r>
            <a:endParaRPr lang="en-US" dirty="0"/>
          </a:p>
        </p:txBody>
      </p:sp>
      <p:sp>
        <p:nvSpPr>
          <p:cNvPr id="8" name="TextBox 7">
            <a:extLst>
              <a:ext uri="{FF2B5EF4-FFF2-40B4-BE49-F238E27FC236}">
                <a16:creationId xmlns:a16="http://schemas.microsoft.com/office/drawing/2014/main" id="{93E3B9D5-3D0E-AC6F-8C40-38E4B4D3C69B}"/>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9F1AB6A1-56F9-F9B4-9E9E-9B15947F18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7AFA9127-AAE6-E00A-25AB-1612609CE0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663" y="1725809"/>
            <a:ext cx="4743450" cy="4743450"/>
          </a:xfrm>
          <a:prstGeom prst="rect">
            <a:avLst/>
          </a:prstGeom>
        </p:spPr>
      </p:pic>
    </p:spTree>
    <p:extLst>
      <p:ext uri="{BB962C8B-B14F-4D97-AF65-F5344CB8AC3E}">
        <p14:creationId xmlns:p14="http://schemas.microsoft.com/office/powerpoint/2010/main" val="8249878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B448B0-1AEF-8DE6-9437-D734584BB24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B8F24C4-5FAD-B6A8-28F5-62FFFE4828FE}"/>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CCB8AD22-576B-09D0-84CF-69BA1649C5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D45CE246-C7E8-81FC-E2DE-29EA28DDAE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7FA5F4DD-55AB-3A13-BFA1-950778001DCF}"/>
              </a:ext>
            </a:extLst>
          </p:cNvPr>
          <p:cNvSpPr txBox="1"/>
          <p:nvPr/>
        </p:nvSpPr>
        <p:spPr>
          <a:xfrm>
            <a:off x="785156" y="3429000"/>
            <a:ext cx="5444194" cy="1791260"/>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"ما الذي يجعل متطوّعاً يستمر في العطاء لسنوات... بينما يتوقف آخر بعد أسابيع قليلة؟ ما السر في رأيك؟"</a:t>
            </a:r>
            <a:endParaRPr lang="en-US" dirty="0"/>
          </a:p>
        </p:txBody>
      </p:sp>
    </p:spTree>
    <p:extLst>
      <p:ext uri="{BB962C8B-B14F-4D97-AF65-F5344CB8AC3E}">
        <p14:creationId xmlns:p14="http://schemas.microsoft.com/office/powerpoint/2010/main" val="35206962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95EBCE-8DCC-4E72-8C13-456DEEBC02C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60D1F83-172B-A31D-ECE2-6E8CF47A8ED3}"/>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238B974-813E-6B3A-A2AC-E6B31BF3F5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BDC7FF92-7476-AF79-6195-8EC1F377A69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1F099413-A9FA-05A6-1D4C-7E1DE72DA4C7}"/>
              </a:ext>
            </a:extLst>
          </p:cNvPr>
          <p:cNvSpPr txBox="1"/>
          <p:nvPr/>
        </p:nvSpPr>
        <p:spPr>
          <a:xfrm>
            <a:off x="5435453" y="91814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وضوح الدور وإحساس المتطوّع بقيمة مساهمته في المشروع</a:t>
            </a:r>
            <a:endParaRPr lang="en-US" dirty="0"/>
          </a:p>
        </p:txBody>
      </p:sp>
      <p:sp>
        <p:nvSpPr>
          <p:cNvPr id="3" name="TextBox 2">
            <a:extLst>
              <a:ext uri="{FF2B5EF4-FFF2-40B4-BE49-F238E27FC236}">
                <a16:creationId xmlns:a16="http://schemas.microsoft.com/office/drawing/2014/main" id="{BBD6382D-D187-182C-4082-D97BB3053386}"/>
              </a:ext>
            </a:extLst>
          </p:cNvPr>
          <p:cNvSpPr txBox="1"/>
          <p:nvPr/>
        </p:nvSpPr>
        <p:spPr>
          <a:xfrm>
            <a:off x="5435453" y="164142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الاعتراف بجهود المتطوّع وتقديره بشكل مستمر</a:t>
            </a:r>
            <a:endParaRPr lang="en-US" dirty="0"/>
          </a:p>
        </p:txBody>
      </p:sp>
      <p:sp>
        <p:nvSpPr>
          <p:cNvPr id="10" name="TextBox 9">
            <a:extLst>
              <a:ext uri="{FF2B5EF4-FFF2-40B4-BE49-F238E27FC236}">
                <a16:creationId xmlns:a16="http://schemas.microsoft.com/office/drawing/2014/main" id="{7B894CD7-EF9E-C2F0-DF2B-0DAC9F7CB2EC}"/>
              </a:ext>
            </a:extLst>
          </p:cNvPr>
          <p:cNvSpPr txBox="1"/>
          <p:nvPr/>
        </p:nvSpPr>
        <p:spPr>
          <a:xfrm>
            <a:off x="5435453" y="236470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الانسجام مع ثقافة المؤسسة والفريق التطوّعي</a:t>
            </a:r>
            <a:endParaRPr lang="en-US" dirty="0"/>
          </a:p>
        </p:txBody>
      </p:sp>
      <p:sp>
        <p:nvSpPr>
          <p:cNvPr id="11" name="TextBox 10">
            <a:extLst>
              <a:ext uri="{FF2B5EF4-FFF2-40B4-BE49-F238E27FC236}">
                <a16:creationId xmlns:a16="http://schemas.microsoft.com/office/drawing/2014/main" id="{71CEB62C-148F-984A-3655-A5C658332D03}"/>
              </a:ext>
            </a:extLst>
          </p:cNvPr>
          <p:cNvSpPr txBox="1"/>
          <p:nvPr/>
        </p:nvSpPr>
        <p:spPr>
          <a:xfrm>
            <a:off x="5435453" y="308799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وجود فرص للتعلّم والنمو الشخصي والمهني</a:t>
            </a:r>
            <a:endParaRPr lang="en-US" dirty="0"/>
          </a:p>
        </p:txBody>
      </p:sp>
      <p:sp>
        <p:nvSpPr>
          <p:cNvPr id="12" name="TextBox 11">
            <a:extLst>
              <a:ext uri="{FF2B5EF4-FFF2-40B4-BE49-F238E27FC236}">
                <a16:creationId xmlns:a16="http://schemas.microsoft.com/office/drawing/2014/main" id="{C28E1367-2E6C-E403-5ED4-B7CBC10F475E}"/>
              </a:ext>
            </a:extLst>
          </p:cNvPr>
          <p:cNvSpPr txBox="1"/>
          <p:nvPr/>
        </p:nvSpPr>
        <p:spPr>
          <a:xfrm>
            <a:off x="5435453" y="381127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المرونة في توزيع المهام بما يتناسب مع قدرات ومهارات المتطوّع</a:t>
            </a:r>
            <a:endParaRPr lang="en-US" dirty="0"/>
          </a:p>
        </p:txBody>
      </p:sp>
      <p:sp>
        <p:nvSpPr>
          <p:cNvPr id="6" name="TextBox 5">
            <a:extLst>
              <a:ext uri="{FF2B5EF4-FFF2-40B4-BE49-F238E27FC236}">
                <a16:creationId xmlns:a16="http://schemas.microsoft.com/office/drawing/2014/main" id="{9EB331E1-B7DC-7996-A22F-10F8E20AE2A6}"/>
              </a:ext>
            </a:extLst>
          </p:cNvPr>
          <p:cNvSpPr txBox="1"/>
          <p:nvPr/>
        </p:nvSpPr>
        <p:spPr>
          <a:xfrm>
            <a:off x="5435453" y="453456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بناء علاقات اجتماعية إيجابية داخل الفريق</a:t>
            </a:r>
            <a:endParaRPr lang="en-US" dirty="0"/>
          </a:p>
        </p:txBody>
      </p:sp>
      <p:sp>
        <p:nvSpPr>
          <p:cNvPr id="13" name="TextBox 12">
            <a:extLst>
              <a:ext uri="{FF2B5EF4-FFF2-40B4-BE49-F238E27FC236}">
                <a16:creationId xmlns:a16="http://schemas.microsoft.com/office/drawing/2014/main" id="{B6BD5128-D2B6-F413-EDAD-733AD89B808A}"/>
              </a:ext>
            </a:extLst>
          </p:cNvPr>
          <p:cNvSpPr txBox="1"/>
          <p:nvPr/>
        </p:nvSpPr>
        <p:spPr>
          <a:xfrm>
            <a:off x="5435453" y="525784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ارتباط العمل التطوّعي بشغف المتطوّع واهتماماته</a:t>
            </a:r>
            <a:endParaRPr lang="en-US" dirty="0"/>
          </a:p>
        </p:txBody>
      </p:sp>
      <p:sp>
        <p:nvSpPr>
          <p:cNvPr id="14" name="TextBox 13">
            <a:extLst>
              <a:ext uri="{FF2B5EF4-FFF2-40B4-BE49-F238E27FC236}">
                <a16:creationId xmlns:a16="http://schemas.microsoft.com/office/drawing/2014/main" id="{C123FCD4-9A1E-919E-738B-5E3A3CFE9E02}"/>
              </a:ext>
            </a:extLst>
          </p:cNvPr>
          <p:cNvSpPr txBox="1"/>
          <p:nvPr/>
        </p:nvSpPr>
        <p:spPr>
          <a:xfrm>
            <a:off x="5435453" y="598113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وضوح الأثر والنتائج الملموسة للعمل التطوّعي</a:t>
            </a:r>
            <a:endParaRPr lang="en-US" dirty="0"/>
          </a:p>
        </p:txBody>
      </p:sp>
    </p:spTree>
    <p:extLst>
      <p:ext uri="{BB962C8B-B14F-4D97-AF65-F5344CB8AC3E}">
        <p14:creationId xmlns:p14="http://schemas.microsoft.com/office/powerpoint/2010/main" val="6838917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10" grpId="0"/>
      <p:bldP spid="11" grpId="0"/>
      <p:bldP spid="12" grpId="0"/>
      <p:bldP spid="6" grpId="0"/>
      <p:bldP spid="13" grpId="0"/>
      <p:bldP spid="1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1045B-9831-89C8-0100-DB9D1CC0DC8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AF1899F-6DF1-5162-8139-FEAF70F96FF5}"/>
              </a:ext>
            </a:extLst>
          </p:cNvPr>
          <p:cNvSpPr txBox="1"/>
          <p:nvPr/>
        </p:nvSpPr>
        <p:spPr>
          <a:xfrm>
            <a:off x="2779494" y="-15172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قيادة الفرق التطوعية وأساليب تحفيزها</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2AB6CA2-2875-5FBC-3C76-F7ED65B3D8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5" name="Picture 24" descr="Brainstorming ">
            <a:extLst>
              <a:ext uri="{FF2B5EF4-FFF2-40B4-BE49-F238E27FC236}">
                <a16:creationId xmlns:a16="http://schemas.microsoft.com/office/drawing/2014/main" id="{9EF234A5-B5D9-8987-1B63-2799CB49365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7100000">
            <a:off x="-3181780" y="2675813"/>
            <a:ext cx="2551112" cy="2551112"/>
          </a:xfrm>
          <a:prstGeom prst="rect">
            <a:avLst/>
          </a:prstGeom>
          <a:noFill/>
          <a:ln>
            <a:noFill/>
          </a:ln>
        </p:spPr>
      </p:pic>
      <p:sp>
        <p:nvSpPr>
          <p:cNvPr id="6" name="TextBox 5">
            <a:extLst>
              <a:ext uri="{FF2B5EF4-FFF2-40B4-BE49-F238E27FC236}">
                <a16:creationId xmlns:a16="http://schemas.microsoft.com/office/drawing/2014/main" id="{AA36ED8C-77B1-7FB9-E343-452444127134}"/>
              </a:ext>
            </a:extLst>
          </p:cNvPr>
          <p:cNvSpPr txBox="1"/>
          <p:nvPr/>
        </p:nvSpPr>
        <p:spPr>
          <a:xfrm>
            <a:off x="5564790" y="1044694"/>
            <a:ext cx="5913150" cy="473206"/>
          </a:xfrm>
          <a:prstGeom prst="rect">
            <a:avLst/>
          </a:prstGeom>
          <a:noFill/>
        </p:spPr>
        <p:txBody>
          <a:bodyPr wrap="square">
            <a:spAutoFit/>
          </a:bodyPr>
          <a:lstStyle>
            <a:defPPr>
              <a:defRPr lang="en-US"/>
            </a:defPPr>
            <a:lvl1pPr algn="just" rtl="1">
              <a:lnSpc>
                <a:spcPct val="115000"/>
              </a:lnSpc>
              <a:defRPr sz="3200" b="1">
                <a:solidFill>
                  <a:srgbClr val="168489"/>
                </a:solidFill>
                <a:latin typeface="Times New Roman" panose="02020603050405020304" pitchFamily="18" charset="0"/>
                <a:cs typeface="Adobe Arabic" panose="02040503050201020203" pitchFamily="18" charset="-78"/>
              </a:defRPr>
            </a:lvl1pPr>
          </a:lstStyle>
          <a:p>
            <a:r>
              <a:rPr lang="ar-SA"/>
              <a:t>أنماط القيادة في العمل التطوّعي:</a:t>
            </a:r>
            <a:endParaRPr lang="en-US"/>
          </a:p>
        </p:txBody>
      </p:sp>
      <p:grpSp>
        <p:nvGrpSpPr>
          <p:cNvPr id="11" name="Group 10">
            <a:extLst>
              <a:ext uri="{FF2B5EF4-FFF2-40B4-BE49-F238E27FC236}">
                <a16:creationId xmlns:a16="http://schemas.microsoft.com/office/drawing/2014/main" id="{B81F6A26-9D26-3E1D-A237-20539F0509D5}"/>
              </a:ext>
            </a:extLst>
          </p:cNvPr>
          <p:cNvGrpSpPr/>
          <p:nvPr/>
        </p:nvGrpSpPr>
        <p:grpSpPr>
          <a:xfrm>
            <a:off x="612767" y="2389138"/>
            <a:ext cx="2637639" cy="3124462"/>
            <a:chOff x="0" y="0"/>
            <a:chExt cx="1357308" cy="1608250"/>
          </a:xfrm>
        </p:grpSpPr>
        <p:sp>
          <p:nvSpPr>
            <p:cNvPr id="27" name="Freeform: Shape 26">
              <a:extLst>
                <a:ext uri="{FF2B5EF4-FFF2-40B4-BE49-F238E27FC236}">
                  <a16:creationId xmlns:a16="http://schemas.microsoft.com/office/drawing/2014/main" id="{0C8A25FC-BCB0-73CF-C725-8808171E76F2}"/>
                </a:ext>
              </a:extLst>
            </p:cNvPr>
            <p:cNvSpPr/>
            <p:nvPr/>
          </p:nvSpPr>
          <p:spPr>
            <a:xfrm>
              <a:off x="11599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8" name="TextBox 6">
              <a:extLst>
                <a:ext uri="{FF2B5EF4-FFF2-40B4-BE49-F238E27FC236}">
                  <a16:creationId xmlns:a16="http://schemas.microsoft.com/office/drawing/2014/main" id="{51C52ED2-D226-860A-012F-A21450BBC502}"/>
                </a:ext>
              </a:extLst>
            </p:cNvPr>
            <p:cNvSpPr txBox="1"/>
            <p:nvPr/>
          </p:nvSpPr>
          <p:spPr>
            <a:xfrm>
              <a:off x="437252" y="0"/>
              <a:ext cx="576765" cy="661872"/>
            </a:xfrm>
            <a:prstGeom prst="rect">
              <a:avLst/>
            </a:prstGeom>
            <a:noFill/>
          </p:spPr>
          <p:txBody>
            <a:bodyPr wrap="none" rtlCol="0">
              <a:spAutoFit/>
            </a:bodyPr>
            <a:lstStyle/>
            <a:p>
              <a:pPr algn="just" rtl="1">
                <a:lnSpc>
                  <a:spcPct val="115000"/>
                </a:lnSpc>
              </a:pPr>
              <a:r>
                <a:rPr lang="en-US" sz="7200" b="1" kern="1200">
                  <a:solidFill>
                    <a:srgbClr val="2E74B5"/>
                  </a:solidFill>
                  <a:effectLst/>
                  <a:latin typeface="Calibri" panose="020F0502020204030204" pitchFamily="34" charset="0"/>
                  <a:ea typeface="Calibri" panose="020F0502020204030204" pitchFamily="34" charset="0"/>
                  <a:cs typeface="Activist Light"/>
                </a:rPr>
                <a:t>04</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9" name="مربع نص 18">
              <a:extLst>
                <a:ext uri="{FF2B5EF4-FFF2-40B4-BE49-F238E27FC236}">
                  <a16:creationId xmlns:a16="http://schemas.microsoft.com/office/drawing/2014/main" id="{48EF7990-A767-CD3F-7F9B-6A49B67C816D}"/>
                </a:ext>
              </a:extLst>
            </p:cNvPr>
            <p:cNvSpPr txBox="1"/>
            <p:nvPr/>
          </p:nvSpPr>
          <p:spPr>
            <a:xfrm>
              <a:off x="0" y="1187064"/>
              <a:ext cx="1357308" cy="421186"/>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القيادة التشاركية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3" name="Group 12">
            <a:extLst>
              <a:ext uri="{FF2B5EF4-FFF2-40B4-BE49-F238E27FC236}">
                <a16:creationId xmlns:a16="http://schemas.microsoft.com/office/drawing/2014/main" id="{C7BED58D-9B98-FF20-3962-BA46C93802BC}"/>
              </a:ext>
            </a:extLst>
          </p:cNvPr>
          <p:cNvGrpSpPr/>
          <p:nvPr/>
        </p:nvGrpSpPr>
        <p:grpSpPr>
          <a:xfrm>
            <a:off x="5983494" y="2389138"/>
            <a:ext cx="2958227" cy="3124462"/>
            <a:chOff x="2763733" y="0"/>
            <a:chExt cx="1522280" cy="1608250"/>
          </a:xfrm>
        </p:grpSpPr>
        <p:sp>
          <p:nvSpPr>
            <p:cNvPr id="23" name="Freeform: Shape 22">
              <a:extLst>
                <a:ext uri="{FF2B5EF4-FFF2-40B4-BE49-F238E27FC236}">
                  <a16:creationId xmlns:a16="http://schemas.microsoft.com/office/drawing/2014/main" id="{281925DC-93E7-789B-2B10-64A36632D129}"/>
                </a:ext>
              </a:extLst>
            </p:cNvPr>
            <p:cNvSpPr/>
            <p:nvPr/>
          </p:nvSpPr>
          <p:spPr>
            <a:xfrm>
              <a:off x="296233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4" name="TextBox 6">
              <a:extLst>
                <a:ext uri="{FF2B5EF4-FFF2-40B4-BE49-F238E27FC236}">
                  <a16:creationId xmlns:a16="http://schemas.microsoft.com/office/drawing/2014/main" id="{87D144A9-B5CD-98B2-BEA4-CB37CB544167}"/>
                </a:ext>
              </a:extLst>
            </p:cNvPr>
            <p:cNvSpPr txBox="1"/>
            <p:nvPr/>
          </p:nvSpPr>
          <p:spPr>
            <a:xfrm>
              <a:off x="3283493" y="0"/>
              <a:ext cx="576765" cy="661872"/>
            </a:xfrm>
            <a:prstGeom prst="rect">
              <a:avLst/>
            </a:prstGeom>
            <a:noFill/>
          </p:spPr>
          <p:txBody>
            <a:bodyPr wrap="none" rtlCol="0">
              <a:spAutoFit/>
            </a:bodyPr>
            <a:lstStyle/>
            <a:p>
              <a:pPr algn="just" rtl="0">
                <a:lnSpc>
                  <a:spcPct val="115000"/>
                </a:lnSpc>
              </a:pPr>
              <a:r>
                <a:rPr lang="en-GB" sz="7200" b="1" kern="1200">
                  <a:solidFill>
                    <a:srgbClr val="808080"/>
                  </a:solidFill>
                  <a:effectLst/>
                  <a:latin typeface="Calibri" panose="020F0502020204030204" pitchFamily="34" charset="0"/>
                  <a:ea typeface="Calibri" panose="020F0502020204030204" pitchFamily="34" charset="0"/>
                  <a:cs typeface="Activist Light"/>
                </a:rPr>
                <a:t>02</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مربع نص 18">
              <a:extLst>
                <a:ext uri="{FF2B5EF4-FFF2-40B4-BE49-F238E27FC236}">
                  <a16:creationId xmlns:a16="http://schemas.microsoft.com/office/drawing/2014/main" id="{5C65FED6-A68A-712D-C599-98E440E90D42}"/>
                </a:ext>
              </a:extLst>
            </p:cNvPr>
            <p:cNvSpPr txBox="1"/>
            <p:nvPr/>
          </p:nvSpPr>
          <p:spPr>
            <a:xfrm>
              <a:off x="2763733" y="1187064"/>
              <a:ext cx="1522280" cy="421186"/>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القيادة الخادمة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5" name="Group 14">
            <a:extLst>
              <a:ext uri="{FF2B5EF4-FFF2-40B4-BE49-F238E27FC236}">
                <a16:creationId xmlns:a16="http://schemas.microsoft.com/office/drawing/2014/main" id="{DED454DF-B441-17CA-2A2D-0BBD75167B1E}"/>
              </a:ext>
            </a:extLst>
          </p:cNvPr>
          <p:cNvGrpSpPr/>
          <p:nvPr/>
        </p:nvGrpSpPr>
        <p:grpSpPr>
          <a:xfrm>
            <a:off x="8941594" y="2389138"/>
            <a:ext cx="2637639" cy="3124462"/>
            <a:chOff x="4285948" y="0"/>
            <a:chExt cx="1357308" cy="1608250"/>
          </a:xfrm>
        </p:grpSpPr>
        <p:sp>
          <p:nvSpPr>
            <p:cNvPr id="20" name="Freeform: Shape 19">
              <a:extLst>
                <a:ext uri="{FF2B5EF4-FFF2-40B4-BE49-F238E27FC236}">
                  <a16:creationId xmlns:a16="http://schemas.microsoft.com/office/drawing/2014/main" id="{3C665B8A-DAF0-A7DB-6DBE-32A7A14D4163}"/>
                </a:ext>
              </a:extLst>
            </p:cNvPr>
            <p:cNvSpPr/>
            <p:nvPr/>
          </p:nvSpPr>
          <p:spPr>
            <a:xfrm>
              <a:off x="4402127"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1" name="TextBox 6">
              <a:extLst>
                <a:ext uri="{FF2B5EF4-FFF2-40B4-BE49-F238E27FC236}">
                  <a16:creationId xmlns:a16="http://schemas.microsoft.com/office/drawing/2014/main" id="{0299CB66-2084-7431-3807-77F6FA39399F}"/>
                </a:ext>
              </a:extLst>
            </p:cNvPr>
            <p:cNvSpPr txBox="1"/>
            <p:nvPr/>
          </p:nvSpPr>
          <p:spPr>
            <a:xfrm>
              <a:off x="4622187" y="0"/>
              <a:ext cx="785495" cy="661872"/>
            </a:xfrm>
            <a:prstGeom prst="rect">
              <a:avLst/>
            </a:prstGeom>
            <a:noFill/>
          </p:spPr>
          <p:txBody>
            <a:bodyPr wrap="square" rtlCol="0">
              <a:spAutoFit/>
            </a:bodyPr>
            <a:lstStyle/>
            <a:p>
              <a:pPr algn="ctr" rtl="0">
                <a:lnSpc>
                  <a:spcPct val="115000"/>
                </a:lnSpc>
              </a:pPr>
              <a:r>
                <a:rPr lang="en-GB" sz="72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7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2" name="مربع نص 18">
              <a:extLst>
                <a:ext uri="{FF2B5EF4-FFF2-40B4-BE49-F238E27FC236}">
                  <a16:creationId xmlns:a16="http://schemas.microsoft.com/office/drawing/2014/main" id="{77F2052B-D501-832A-D748-CF92DBB649AE}"/>
                </a:ext>
              </a:extLst>
            </p:cNvPr>
            <p:cNvSpPr txBox="1"/>
            <p:nvPr/>
          </p:nvSpPr>
          <p:spPr>
            <a:xfrm>
              <a:off x="4285948" y="1187064"/>
              <a:ext cx="1357308" cy="421186"/>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القيادة بالقدوة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6" name="Group 15">
            <a:extLst>
              <a:ext uri="{FF2B5EF4-FFF2-40B4-BE49-F238E27FC236}">
                <a16:creationId xmlns:a16="http://schemas.microsoft.com/office/drawing/2014/main" id="{1EA8CF59-EF5A-F1E1-0E70-62C465F2B405}"/>
              </a:ext>
            </a:extLst>
          </p:cNvPr>
          <p:cNvGrpSpPr/>
          <p:nvPr/>
        </p:nvGrpSpPr>
        <p:grpSpPr>
          <a:xfrm>
            <a:off x="3356292" y="2389138"/>
            <a:ext cx="2637639" cy="3124462"/>
            <a:chOff x="1411796" y="0"/>
            <a:chExt cx="1357308" cy="1608250"/>
          </a:xfrm>
        </p:grpSpPr>
        <p:sp>
          <p:nvSpPr>
            <p:cNvPr id="17" name="Freeform: Shape 16">
              <a:extLst>
                <a:ext uri="{FF2B5EF4-FFF2-40B4-BE49-F238E27FC236}">
                  <a16:creationId xmlns:a16="http://schemas.microsoft.com/office/drawing/2014/main" id="{676DB371-E362-E627-9C92-2ED1BDCB4C5A}"/>
                </a:ext>
              </a:extLst>
            </p:cNvPr>
            <p:cNvSpPr/>
            <p:nvPr/>
          </p:nvSpPr>
          <p:spPr>
            <a:xfrm>
              <a:off x="152785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8" name="TextBox 6">
              <a:extLst>
                <a:ext uri="{FF2B5EF4-FFF2-40B4-BE49-F238E27FC236}">
                  <a16:creationId xmlns:a16="http://schemas.microsoft.com/office/drawing/2014/main" id="{B4FAB9AC-DC32-E7D0-E389-197C0E40B0C7}"/>
                </a:ext>
              </a:extLst>
            </p:cNvPr>
            <p:cNvSpPr txBox="1"/>
            <p:nvPr/>
          </p:nvSpPr>
          <p:spPr>
            <a:xfrm>
              <a:off x="1849062" y="0"/>
              <a:ext cx="576765" cy="661872"/>
            </a:xfrm>
            <a:prstGeom prst="rect">
              <a:avLst/>
            </a:prstGeom>
            <a:noFill/>
          </p:spPr>
          <p:txBody>
            <a:bodyPr wrap="none" rtlCol="0">
              <a:spAutoFit/>
            </a:bodyPr>
            <a:lstStyle/>
            <a:p>
              <a:pPr algn="just" rtl="0">
                <a:lnSpc>
                  <a:spcPct val="115000"/>
                </a:lnSpc>
              </a:pPr>
              <a:r>
                <a:rPr lang="en-GB" sz="7200" b="1" kern="1200">
                  <a:solidFill>
                    <a:srgbClr val="FFD366"/>
                  </a:solidFill>
                  <a:effectLst/>
                  <a:latin typeface="Calibri" panose="020F0502020204030204" pitchFamily="34" charset="0"/>
                  <a:ea typeface="Calibri" panose="020F0502020204030204" pitchFamily="34" charset="0"/>
                  <a:cs typeface="Activist Light"/>
                </a:rPr>
                <a:t>03</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مربع نص 18">
              <a:extLst>
                <a:ext uri="{FF2B5EF4-FFF2-40B4-BE49-F238E27FC236}">
                  <a16:creationId xmlns:a16="http://schemas.microsoft.com/office/drawing/2014/main" id="{4FA7FAC9-3DF5-9E71-6C93-13104BE13173}"/>
                </a:ext>
              </a:extLst>
            </p:cNvPr>
            <p:cNvSpPr txBox="1"/>
            <p:nvPr/>
          </p:nvSpPr>
          <p:spPr>
            <a:xfrm>
              <a:off x="1411796" y="1187064"/>
              <a:ext cx="1357308" cy="421186"/>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القيادة التحويلية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9928731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7F28B1-05CE-C43F-D781-819C97ECA3B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4CC1EB3-29BD-F0A4-81C5-52101484890F}"/>
              </a:ext>
            </a:extLst>
          </p:cNvPr>
          <p:cNvSpPr txBox="1"/>
          <p:nvPr/>
        </p:nvSpPr>
        <p:spPr>
          <a:xfrm>
            <a:off x="2779494" y="-252509"/>
            <a:ext cx="6633012" cy="854080"/>
          </a:xfrm>
          <a:prstGeom prst="rect">
            <a:avLst/>
          </a:prstGeom>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مثال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6D74049-E8DA-63D4-81E2-6D0AA5EC10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78322657-3CC4-EE56-5DEC-C9A15F004BB8}"/>
              </a:ext>
            </a:extLst>
          </p:cNvPr>
          <p:cNvSpPr txBox="1"/>
          <p:nvPr/>
        </p:nvSpPr>
        <p:spPr>
          <a:xfrm>
            <a:off x="5351490" y="2407951"/>
            <a:ext cx="6027624"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منظمة "فريق المستقبل" التطوّعية نجحت في المحافظة على 85% من متطوّعيها لأكثر من عامين، من خلال تطبيق أسلوب القيادة التشاركية، حيث يُشارك المتطوّعون في صناعة القرارات الاستراتيجية، ويتم تدويرهم في المناصب القيادية، مما يعزّز لديهم الشعور بالملكية والانتماء للمشروع</a:t>
            </a:r>
            <a:endParaRPr lang="en-US"/>
          </a:p>
        </p:txBody>
      </p:sp>
      <p:sp>
        <p:nvSpPr>
          <p:cNvPr id="10" name="Rectangle: Rounded Corners 9">
            <a:extLst>
              <a:ext uri="{FF2B5EF4-FFF2-40B4-BE49-F238E27FC236}">
                <a16:creationId xmlns:a16="http://schemas.microsoft.com/office/drawing/2014/main" id="{FEBC2294-AC4B-49B9-5A68-2733D8483E05}"/>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Partners ">
            <a:extLst>
              <a:ext uri="{FF2B5EF4-FFF2-40B4-BE49-F238E27FC236}">
                <a16:creationId xmlns:a16="http://schemas.microsoft.com/office/drawing/2014/main" id="{F8307E20-A240-72F3-4461-36FCBB48F11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3735" y="987891"/>
            <a:ext cx="4008327" cy="4008327"/>
          </a:xfrm>
          <a:prstGeom prst="rect">
            <a:avLst/>
          </a:prstGeom>
          <a:noFill/>
          <a:ln>
            <a:noFill/>
          </a:ln>
        </p:spPr>
      </p:pic>
    </p:spTree>
    <p:extLst>
      <p:ext uri="{BB962C8B-B14F-4D97-AF65-F5344CB8AC3E}">
        <p14:creationId xmlns:p14="http://schemas.microsoft.com/office/powerpoint/2010/main" val="41177695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A34754-E31A-6935-DD59-1688774C17E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FD9346C-2F48-A465-432B-BF14735D053B}"/>
              </a:ext>
            </a:extLst>
          </p:cNvPr>
          <p:cNvSpPr txBox="1"/>
          <p:nvPr/>
        </p:nvSpPr>
        <p:spPr>
          <a:xfrm>
            <a:off x="2779494" y="-15172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قيادة الفرق التطوعية وأساليب تحفيزها</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233BFCF-0545-027C-40FA-19700EF035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93EC6CC2-BD0C-5811-AEC4-56DC3B1E842F}"/>
              </a:ext>
            </a:extLst>
          </p:cNvPr>
          <p:cNvSpPr txBox="1"/>
          <p:nvPr/>
        </p:nvSpPr>
        <p:spPr>
          <a:xfrm>
            <a:off x="5564790" y="1044694"/>
            <a:ext cx="5913150" cy="640175"/>
          </a:xfrm>
          <a:prstGeom prst="rect">
            <a:avLst/>
          </a:prstGeom>
          <a:noFill/>
        </p:spPr>
        <p:txBody>
          <a:bodyPr wrap="square">
            <a:spAutoFit/>
          </a:bodyPr>
          <a:lstStyle>
            <a:defPPr>
              <a:defRPr lang="en-US"/>
            </a:defPPr>
            <a:lvl1pPr algn="just" rtl="1">
              <a:lnSpc>
                <a:spcPct val="115000"/>
              </a:lnSpc>
              <a:defRPr sz="3200" b="1">
                <a:solidFill>
                  <a:srgbClr val="168489"/>
                </a:solidFill>
                <a:latin typeface="Times New Roman" panose="02020603050405020304" pitchFamily="18" charset="0"/>
                <a:cs typeface="Adobe Arabic" panose="02040503050201020203" pitchFamily="18" charset="-78"/>
              </a:defRPr>
            </a:lvl1pPr>
          </a:lstStyle>
          <a:p>
            <a:r>
              <a:rPr lang="ar-SA"/>
              <a:t>أساليب تحفيز المتطوّعين:</a:t>
            </a:r>
            <a:endParaRPr lang="en-US"/>
          </a:p>
        </p:txBody>
      </p:sp>
      <p:grpSp>
        <p:nvGrpSpPr>
          <p:cNvPr id="45" name="Group 44">
            <a:extLst>
              <a:ext uri="{FF2B5EF4-FFF2-40B4-BE49-F238E27FC236}">
                <a16:creationId xmlns:a16="http://schemas.microsoft.com/office/drawing/2014/main" id="{C0E9C532-0A23-36B6-4AE0-58BDC9CAD61D}"/>
              </a:ext>
            </a:extLst>
          </p:cNvPr>
          <p:cNvGrpSpPr/>
          <p:nvPr/>
        </p:nvGrpSpPr>
        <p:grpSpPr>
          <a:xfrm>
            <a:off x="5835591" y="2346206"/>
            <a:ext cx="3230098" cy="3467100"/>
            <a:chOff x="5835591" y="2151860"/>
            <a:chExt cx="3230098" cy="3467100"/>
          </a:xfrm>
        </p:grpSpPr>
        <p:grpSp>
          <p:nvGrpSpPr>
            <p:cNvPr id="7" name="Group 6">
              <a:extLst>
                <a:ext uri="{FF2B5EF4-FFF2-40B4-BE49-F238E27FC236}">
                  <a16:creationId xmlns:a16="http://schemas.microsoft.com/office/drawing/2014/main" id="{D1434C41-066D-0EA0-B39A-FB6CB6BBCA7B}"/>
                </a:ext>
              </a:extLst>
            </p:cNvPr>
            <p:cNvGrpSpPr/>
            <p:nvPr/>
          </p:nvGrpSpPr>
          <p:grpSpPr>
            <a:xfrm>
              <a:off x="5835591" y="2151860"/>
              <a:ext cx="3230098" cy="3467100"/>
              <a:chOff x="2802299" y="0"/>
              <a:chExt cx="1673207" cy="1795781"/>
            </a:xfrm>
          </p:grpSpPr>
          <p:sp>
            <p:nvSpPr>
              <p:cNvPr id="38" name="Shape">
                <a:extLst>
                  <a:ext uri="{FF2B5EF4-FFF2-40B4-BE49-F238E27FC236}">
                    <a16:creationId xmlns:a16="http://schemas.microsoft.com/office/drawing/2014/main" id="{2C83BEF1-3699-045B-3E6F-5FA55355ABF1}"/>
                  </a:ext>
                </a:extLst>
              </p:cNvPr>
              <p:cNvSpPr/>
              <p:nvPr/>
            </p:nvSpPr>
            <p:spPr>
              <a:xfrm>
                <a:off x="3371616"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39" name="Shape">
                <a:extLst>
                  <a:ext uri="{FF2B5EF4-FFF2-40B4-BE49-F238E27FC236}">
                    <a16:creationId xmlns:a16="http://schemas.microsoft.com/office/drawing/2014/main" id="{EF2D28A8-FD12-EE84-22E2-72E5A6662D4D}"/>
                  </a:ext>
                </a:extLst>
              </p:cNvPr>
              <p:cNvSpPr/>
              <p:nvPr/>
            </p:nvSpPr>
            <p:spPr>
              <a:xfrm>
                <a:off x="2802299" y="411667"/>
                <a:ext cx="1673207"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40" name="TextBox 19">
                <a:extLst>
                  <a:ext uri="{FF2B5EF4-FFF2-40B4-BE49-F238E27FC236}">
                    <a16:creationId xmlns:a16="http://schemas.microsoft.com/office/drawing/2014/main" id="{BF2A7DA3-3C55-6481-8914-D1F91994E5B9}"/>
                  </a:ext>
                </a:extLst>
              </p:cNvPr>
              <p:cNvSpPr txBox="1"/>
              <p:nvPr/>
            </p:nvSpPr>
            <p:spPr>
              <a:xfrm>
                <a:off x="3199014" y="744352"/>
                <a:ext cx="864505" cy="733573"/>
              </a:xfrm>
              <a:prstGeom prst="rect">
                <a:avLst/>
              </a:prstGeom>
              <a:noFill/>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التقدير والاعتراف</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0" name="TextBox 450">
              <a:extLst>
                <a:ext uri="{FF2B5EF4-FFF2-40B4-BE49-F238E27FC236}">
                  <a16:creationId xmlns:a16="http://schemas.microsoft.com/office/drawing/2014/main" id="{9EFEEF9D-2D9E-13B0-E412-D284B45E78E3}"/>
                </a:ext>
              </a:extLst>
            </p:cNvPr>
            <p:cNvSpPr txBox="1"/>
            <p:nvPr/>
          </p:nvSpPr>
          <p:spPr>
            <a:xfrm>
              <a:off x="6992120" y="2331862"/>
              <a:ext cx="996622" cy="619017"/>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4" name="Group 43">
            <a:extLst>
              <a:ext uri="{FF2B5EF4-FFF2-40B4-BE49-F238E27FC236}">
                <a16:creationId xmlns:a16="http://schemas.microsoft.com/office/drawing/2014/main" id="{7623ED15-1255-3785-F2BD-3EC53F4B166F}"/>
              </a:ext>
            </a:extLst>
          </p:cNvPr>
          <p:cNvGrpSpPr/>
          <p:nvPr/>
        </p:nvGrpSpPr>
        <p:grpSpPr>
          <a:xfrm>
            <a:off x="8536101" y="2346206"/>
            <a:ext cx="3230098" cy="3467100"/>
            <a:chOff x="8536101" y="2151860"/>
            <a:chExt cx="3230098" cy="3467100"/>
          </a:xfrm>
        </p:grpSpPr>
        <p:grpSp>
          <p:nvGrpSpPr>
            <p:cNvPr id="14" name="Group 13">
              <a:extLst>
                <a:ext uri="{FF2B5EF4-FFF2-40B4-BE49-F238E27FC236}">
                  <a16:creationId xmlns:a16="http://schemas.microsoft.com/office/drawing/2014/main" id="{6F7F5705-1C40-FB3C-05FC-4447B1268E47}"/>
                </a:ext>
              </a:extLst>
            </p:cNvPr>
            <p:cNvGrpSpPr/>
            <p:nvPr/>
          </p:nvGrpSpPr>
          <p:grpSpPr>
            <a:xfrm>
              <a:off x="8536101" y="2151860"/>
              <a:ext cx="3230098" cy="3467100"/>
              <a:chOff x="4201177" y="0"/>
              <a:chExt cx="1673207" cy="1795781"/>
            </a:xfrm>
          </p:grpSpPr>
          <p:sp>
            <p:nvSpPr>
              <p:cNvPr id="32" name="Shape">
                <a:extLst>
                  <a:ext uri="{FF2B5EF4-FFF2-40B4-BE49-F238E27FC236}">
                    <a16:creationId xmlns:a16="http://schemas.microsoft.com/office/drawing/2014/main" id="{5E931196-DF99-AC66-1223-FC523698E020}"/>
                  </a:ext>
                </a:extLst>
              </p:cNvPr>
              <p:cNvSpPr/>
              <p:nvPr/>
            </p:nvSpPr>
            <p:spPr>
              <a:xfrm>
                <a:off x="4770495"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33" name="Shape">
                <a:extLst>
                  <a:ext uri="{FF2B5EF4-FFF2-40B4-BE49-F238E27FC236}">
                    <a16:creationId xmlns:a16="http://schemas.microsoft.com/office/drawing/2014/main" id="{60F57B3D-4AD5-CDA8-5E7A-CB93A2532BCE}"/>
                  </a:ext>
                </a:extLst>
              </p:cNvPr>
              <p:cNvSpPr/>
              <p:nvPr/>
            </p:nvSpPr>
            <p:spPr>
              <a:xfrm>
                <a:off x="4201177" y="411667"/>
                <a:ext cx="1673207"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34" name="TextBox 22">
                <a:extLst>
                  <a:ext uri="{FF2B5EF4-FFF2-40B4-BE49-F238E27FC236}">
                    <a16:creationId xmlns:a16="http://schemas.microsoft.com/office/drawing/2014/main" id="{95D6D613-4C70-A4F6-0340-C0D1BD29D677}"/>
                  </a:ext>
                </a:extLst>
              </p:cNvPr>
              <p:cNvSpPr txBox="1"/>
              <p:nvPr/>
            </p:nvSpPr>
            <p:spPr>
              <a:xfrm>
                <a:off x="4502503" y="757529"/>
                <a:ext cx="1150216" cy="947975"/>
              </a:xfrm>
              <a:prstGeom prst="rect">
                <a:avLst/>
              </a:prstGeom>
              <a:noFill/>
            </p:spPr>
            <p:txBody>
              <a:bodyPr wrap="square" lIns="0" rIns="0" rtlCol="0" anchor="t">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ربط العمل التطوّعي بالقيم والمعنى</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0" name="TextBox 449">
              <a:extLst>
                <a:ext uri="{FF2B5EF4-FFF2-40B4-BE49-F238E27FC236}">
                  <a16:creationId xmlns:a16="http://schemas.microsoft.com/office/drawing/2014/main" id="{695275C0-82C1-DD37-505B-0C666DC3926B}"/>
                </a:ext>
              </a:extLst>
            </p:cNvPr>
            <p:cNvSpPr txBox="1"/>
            <p:nvPr/>
          </p:nvSpPr>
          <p:spPr>
            <a:xfrm>
              <a:off x="9680378" y="2331862"/>
              <a:ext cx="997847" cy="619017"/>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6" name="Group 45">
            <a:extLst>
              <a:ext uri="{FF2B5EF4-FFF2-40B4-BE49-F238E27FC236}">
                <a16:creationId xmlns:a16="http://schemas.microsoft.com/office/drawing/2014/main" id="{DDEEF6BA-8E04-5D04-DA53-E857D2CAB8DE}"/>
              </a:ext>
            </a:extLst>
          </p:cNvPr>
          <p:cNvGrpSpPr/>
          <p:nvPr/>
        </p:nvGrpSpPr>
        <p:grpSpPr>
          <a:xfrm>
            <a:off x="3126310" y="2346206"/>
            <a:ext cx="3230094" cy="3467100"/>
            <a:chOff x="3126310" y="2151860"/>
            <a:chExt cx="3230094" cy="3467100"/>
          </a:xfrm>
        </p:grpSpPr>
        <p:grpSp>
          <p:nvGrpSpPr>
            <p:cNvPr id="12" name="Group 11">
              <a:extLst>
                <a:ext uri="{FF2B5EF4-FFF2-40B4-BE49-F238E27FC236}">
                  <a16:creationId xmlns:a16="http://schemas.microsoft.com/office/drawing/2014/main" id="{D8CBFF5F-3725-D52A-B6BE-3453888A9BBF}"/>
                </a:ext>
              </a:extLst>
            </p:cNvPr>
            <p:cNvGrpSpPr/>
            <p:nvPr/>
          </p:nvGrpSpPr>
          <p:grpSpPr>
            <a:xfrm>
              <a:off x="3126310" y="2151860"/>
              <a:ext cx="3230094" cy="3467100"/>
              <a:chOff x="1398878" y="0"/>
              <a:chExt cx="1673205" cy="1795781"/>
            </a:xfrm>
          </p:grpSpPr>
          <p:sp>
            <p:nvSpPr>
              <p:cNvPr id="35" name="Shape">
                <a:extLst>
                  <a:ext uri="{FF2B5EF4-FFF2-40B4-BE49-F238E27FC236}">
                    <a16:creationId xmlns:a16="http://schemas.microsoft.com/office/drawing/2014/main" id="{E54BF823-28AF-6E70-F1F9-7E530DD698DE}"/>
                  </a:ext>
                </a:extLst>
              </p:cNvPr>
              <p:cNvSpPr/>
              <p:nvPr/>
            </p:nvSpPr>
            <p:spPr>
              <a:xfrm>
                <a:off x="1968195"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36" name="Shape">
                <a:extLst>
                  <a:ext uri="{FF2B5EF4-FFF2-40B4-BE49-F238E27FC236}">
                    <a16:creationId xmlns:a16="http://schemas.microsoft.com/office/drawing/2014/main" id="{03417560-F52B-7D39-25B8-A31DC1B88952}"/>
                  </a:ext>
                </a:extLst>
              </p:cNvPr>
              <p:cNvSpPr/>
              <p:nvPr/>
            </p:nvSpPr>
            <p:spPr>
              <a:xfrm>
                <a:off x="1398878" y="411667"/>
                <a:ext cx="1673205"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37" name="TextBox 445">
                <a:extLst>
                  <a:ext uri="{FF2B5EF4-FFF2-40B4-BE49-F238E27FC236}">
                    <a16:creationId xmlns:a16="http://schemas.microsoft.com/office/drawing/2014/main" id="{651512DA-911A-5ACA-55DC-AF75A5F0C6CD}"/>
                  </a:ext>
                </a:extLst>
              </p:cNvPr>
              <p:cNvSpPr txBox="1"/>
              <p:nvPr/>
            </p:nvSpPr>
            <p:spPr>
              <a:xfrm>
                <a:off x="1907686" y="792494"/>
                <a:ext cx="599624" cy="913010"/>
              </a:xfrm>
              <a:prstGeom prst="rect">
                <a:avLst/>
              </a:prstGeom>
            </p:spPr>
            <p:txBody>
              <a:bodyPr wrap="square" lIns="0" rIns="0" rtlCol="0" anchor="t">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التطوير والتمكين</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1" name="TextBox 451">
              <a:extLst>
                <a:ext uri="{FF2B5EF4-FFF2-40B4-BE49-F238E27FC236}">
                  <a16:creationId xmlns:a16="http://schemas.microsoft.com/office/drawing/2014/main" id="{61B79D84-BF4A-4F52-0FA8-C287596E6710}"/>
                </a:ext>
              </a:extLst>
            </p:cNvPr>
            <p:cNvSpPr txBox="1"/>
            <p:nvPr/>
          </p:nvSpPr>
          <p:spPr>
            <a:xfrm>
              <a:off x="4249270" y="2331862"/>
              <a:ext cx="997847" cy="619017"/>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7" name="Group 46">
            <a:extLst>
              <a:ext uri="{FF2B5EF4-FFF2-40B4-BE49-F238E27FC236}">
                <a16:creationId xmlns:a16="http://schemas.microsoft.com/office/drawing/2014/main" id="{7AD1B292-B69B-40F9-BD43-FCAC5546E962}"/>
              </a:ext>
            </a:extLst>
          </p:cNvPr>
          <p:cNvGrpSpPr/>
          <p:nvPr/>
        </p:nvGrpSpPr>
        <p:grpSpPr>
          <a:xfrm>
            <a:off x="425799" y="2346206"/>
            <a:ext cx="3229656" cy="3466220"/>
            <a:chOff x="425799" y="2151860"/>
            <a:chExt cx="3229656" cy="3466220"/>
          </a:xfrm>
        </p:grpSpPr>
        <p:sp>
          <p:nvSpPr>
            <p:cNvPr id="41" name="Shape">
              <a:extLst>
                <a:ext uri="{FF2B5EF4-FFF2-40B4-BE49-F238E27FC236}">
                  <a16:creationId xmlns:a16="http://schemas.microsoft.com/office/drawing/2014/main" id="{50EAA807-53DD-E95C-4190-85AEED15D355}"/>
                </a:ext>
              </a:extLst>
            </p:cNvPr>
            <p:cNvSpPr/>
            <p:nvPr/>
          </p:nvSpPr>
          <p:spPr>
            <a:xfrm>
              <a:off x="1524636" y="2151860"/>
              <a:ext cx="1031982" cy="1039423"/>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42" name="Shape">
              <a:extLst>
                <a:ext uri="{FF2B5EF4-FFF2-40B4-BE49-F238E27FC236}">
                  <a16:creationId xmlns:a16="http://schemas.microsoft.com/office/drawing/2014/main" id="{FE80A6E7-05C8-B4EE-99A5-28C0039654B6}"/>
                </a:ext>
              </a:extLst>
            </p:cNvPr>
            <p:cNvSpPr/>
            <p:nvPr/>
          </p:nvSpPr>
          <p:spPr>
            <a:xfrm>
              <a:off x="425799" y="2946662"/>
              <a:ext cx="3229656" cy="2671418"/>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a:p>
          </p:txBody>
        </p:sp>
        <p:sp>
          <p:nvSpPr>
            <p:cNvPr id="43" name="TextBox 13">
              <a:extLst>
                <a:ext uri="{FF2B5EF4-FFF2-40B4-BE49-F238E27FC236}">
                  <a16:creationId xmlns:a16="http://schemas.microsoft.com/office/drawing/2014/main" id="{D69EEA47-5FE9-91AA-661B-433169B21B3E}"/>
                </a:ext>
              </a:extLst>
            </p:cNvPr>
            <p:cNvSpPr txBox="1"/>
            <p:nvPr/>
          </p:nvSpPr>
          <p:spPr>
            <a:xfrm>
              <a:off x="871322" y="3681922"/>
              <a:ext cx="2173894" cy="1295157"/>
            </a:xfrm>
            <a:prstGeom prst="rect">
              <a:avLst/>
            </a:prstGeom>
            <a:noFill/>
          </p:spPr>
          <p:txBody>
            <a:bodyPr wrap="square" lIns="0" rIns="0" rtlCol="0" anchor="t">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بناء بيئة داعمة اجتماعياً</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 name="TextBox 452">
              <a:extLst>
                <a:ext uri="{FF2B5EF4-FFF2-40B4-BE49-F238E27FC236}">
                  <a16:creationId xmlns:a16="http://schemas.microsoft.com/office/drawing/2014/main" id="{D9B5CF9C-5778-175B-5BE0-DA41FF6F79DB}"/>
                </a:ext>
              </a:extLst>
            </p:cNvPr>
            <p:cNvSpPr txBox="1"/>
            <p:nvPr/>
          </p:nvSpPr>
          <p:spPr>
            <a:xfrm>
              <a:off x="1561014" y="2331862"/>
              <a:ext cx="997847" cy="619017"/>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8085585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500" fill="hold"/>
                                        <p:tgtEl>
                                          <p:spTgt spid="45"/>
                                        </p:tgtEl>
                                        <p:attrNameLst>
                                          <p:attrName>ppt_x</p:attrName>
                                        </p:attrNameLst>
                                      </p:cBhvr>
                                      <p:tavLst>
                                        <p:tav tm="0">
                                          <p:val>
                                            <p:strVal val="#ppt_x"/>
                                          </p:val>
                                        </p:tav>
                                        <p:tav tm="100000">
                                          <p:val>
                                            <p:strVal val="#ppt_x"/>
                                          </p:val>
                                        </p:tav>
                                      </p:tavLst>
                                    </p:anim>
                                    <p:anim calcmode="lin" valueType="num">
                                      <p:cBhvr additive="base">
                                        <p:cTn id="14"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500" fill="hold"/>
                                        <p:tgtEl>
                                          <p:spTgt spid="46"/>
                                        </p:tgtEl>
                                        <p:attrNameLst>
                                          <p:attrName>ppt_x</p:attrName>
                                        </p:attrNameLst>
                                      </p:cBhvr>
                                      <p:tavLst>
                                        <p:tav tm="0">
                                          <p:val>
                                            <p:strVal val="#ppt_x"/>
                                          </p:val>
                                        </p:tav>
                                        <p:tav tm="100000">
                                          <p:val>
                                            <p:strVal val="#ppt_x"/>
                                          </p:val>
                                        </p:tav>
                                      </p:tavLst>
                                    </p:anim>
                                    <p:anim calcmode="lin" valueType="num">
                                      <p:cBhvr additive="base">
                                        <p:cTn id="20"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fill="hold"/>
                                        <p:tgtEl>
                                          <p:spTgt spid="47"/>
                                        </p:tgtEl>
                                        <p:attrNameLst>
                                          <p:attrName>ppt_x</p:attrName>
                                        </p:attrNameLst>
                                      </p:cBhvr>
                                      <p:tavLst>
                                        <p:tav tm="0">
                                          <p:val>
                                            <p:strVal val="#ppt_x"/>
                                          </p:val>
                                        </p:tav>
                                        <p:tav tm="100000">
                                          <p:val>
                                            <p:strVal val="#ppt_x"/>
                                          </p:val>
                                        </p:tav>
                                      </p:tavLst>
                                    </p:anim>
                                    <p:anim calcmode="lin" valueType="num">
                                      <p:cBhvr additive="base">
                                        <p:cTn id="26"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01BD60-6367-7AF7-78B8-7FC3B69D7BC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9747673-ABC3-629B-1287-AEB9643AAA62}"/>
              </a:ext>
            </a:extLst>
          </p:cNvPr>
          <p:cNvSpPr txBox="1"/>
          <p:nvPr/>
        </p:nvSpPr>
        <p:spPr>
          <a:xfrm>
            <a:off x="2779494" y="-252509"/>
            <a:ext cx="6633012" cy="854080"/>
          </a:xfrm>
          <a:prstGeom prst="rect">
            <a:avLst/>
          </a:prstGeom>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مثال عملي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B86E307-2AD9-7152-C59B-94D93A747E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830ABEFD-51DC-B6F5-1289-54D67F46F69F}"/>
              </a:ext>
            </a:extLst>
          </p:cNvPr>
          <p:cNvSpPr txBox="1"/>
          <p:nvPr/>
        </p:nvSpPr>
        <p:spPr>
          <a:xfrm>
            <a:off x="5351489" y="1657555"/>
            <a:ext cx="6027624"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برنامج "مكافأة الساعات التطوّعية" الذي طبّقته جمعية الهلال الأحمر، حيث يحصل المتطوّع على نقاط مقابل كل ساعة تطوّع، يمكن تحويلها إلى فرص تدريبية متقدّمة أو منح لحضور مؤتمرات دولية. نجح هذا البرنامج في زيادة معدّل استمرارية المتطوّعين بنسبة 40% خلال عامين</a:t>
            </a:r>
            <a:endParaRPr lang="en-US"/>
          </a:p>
        </p:txBody>
      </p:sp>
      <p:sp>
        <p:nvSpPr>
          <p:cNvPr id="10" name="Rectangle: Rounded Corners 9">
            <a:extLst>
              <a:ext uri="{FF2B5EF4-FFF2-40B4-BE49-F238E27FC236}">
                <a16:creationId xmlns:a16="http://schemas.microsoft.com/office/drawing/2014/main" id="{CCC25942-EBBC-B53D-2CC1-C686C3A651F2}"/>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Work group ">
            <a:extLst>
              <a:ext uri="{FF2B5EF4-FFF2-40B4-BE49-F238E27FC236}">
                <a16:creationId xmlns:a16="http://schemas.microsoft.com/office/drawing/2014/main" id="{5C4D7CE6-96A3-94E1-95BC-F3158402FA2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3030" y="907160"/>
            <a:ext cx="3747560" cy="3747560"/>
          </a:xfrm>
          <a:prstGeom prst="rect">
            <a:avLst/>
          </a:prstGeom>
          <a:noFill/>
          <a:ln>
            <a:noFill/>
          </a:ln>
        </p:spPr>
      </p:pic>
      <p:sp>
        <p:nvSpPr>
          <p:cNvPr id="4" name="TextBox 3">
            <a:extLst>
              <a:ext uri="{FF2B5EF4-FFF2-40B4-BE49-F238E27FC236}">
                <a16:creationId xmlns:a16="http://schemas.microsoft.com/office/drawing/2014/main" id="{82A92E3F-F693-58EB-37CC-737C287AF8B6}"/>
              </a:ext>
            </a:extLst>
          </p:cNvPr>
          <p:cNvSpPr txBox="1"/>
          <p:nvPr/>
        </p:nvSpPr>
        <p:spPr>
          <a:xfrm>
            <a:off x="5351489" y="4676163"/>
            <a:ext cx="6027624"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"إذا أردت أن تبني سفينة، فلا تنادي الرجال لجمع الخشب ولا توزّع عليهم المهام وتنظّم العمل، بل علّمهم الشوق إلى البحر الواسع اللانهائي." - أنطوان دو سانت إكزوبيري</a:t>
            </a:r>
            <a:endParaRPr lang="en-US"/>
          </a:p>
        </p:txBody>
      </p:sp>
    </p:spTree>
    <p:extLst>
      <p:ext uri="{BB962C8B-B14F-4D97-AF65-F5344CB8AC3E}">
        <p14:creationId xmlns:p14="http://schemas.microsoft.com/office/powerpoint/2010/main" val="39438370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F07A59-DB0F-D00D-7392-A16562BEEA5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E174A56-DC0E-868C-A24E-0A6E2AB16C8F}"/>
              </a:ext>
            </a:extLst>
          </p:cNvPr>
          <p:cNvSpPr txBox="1"/>
          <p:nvPr/>
        </p:nvSpPr>
        <p:spPr>
          <a:xfrm>
            <a:off x="2779494" y="-119159"/>
            <a:ext cx="6633012" cy="646331"/>
          </a:xfrm>
          <a:prstGeom prst="rect">
            <a:avLst/>
          </a:prstGeom>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إدارة التحديات والصراعات داخل الفريق</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517C975-420A-5FE6-3938-F78970EB0C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10" name="Rectangle: Rounded Corners 9">
            <a:extLst>
              <a:ext uri="{FF2B5EF4-FFF2-40B4-BE49-F238E27FC236}">
                <a16:creationId xmlns:a16="http://schemas.microsoft.com/office/drawing/2014/main" id="{6AF958EB-5F9D-69EF-D95B-14BB16FBA4D1}"/>
              </a:ext>
            </a:extLst>
          </p:cNvPr>
          <p:cNvSpPr/>
          <p:nvPr/>
        </p:nvSpPr>
        <p:spPr>
          <a:xfrm rot="4768334">
            <a:off x="-6367388"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Work group ">
            <a:extLst>
              <a:ext uri="{FF2B5EF4-FFF2-40B4-BE49-F238E27FC236}">
                <a16:creationId xmlns:a16="http://schemas.microsoft.com/office/drawing/2014/main" id="{D68EEF6A-3307-FF61-5747-3388AD9DBC4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51124" y="907160"/>
            <a:ext cx="3747560" cy="3747560"/>
          </a:xfrm>
          <a:prstGeom prst="rect">
            <a:avLst/>
          </a:prstGeom>
          <a:noFill/>
          <a:ln>
            <a:noFill/>
          </a:ln>
        </p:spPr>
      </p:pic>
      <p:sp>
        <p:nvSpPr>
          <p:cNvPr id="2" name="TextBox 1">
            <a:extLst>
              <a:ext uri="{FF2B5EF4-FFF2-40B4-BE49-F238E27FC236}">
                <a16:creationId xmlns:a16="http://schemas.microsoft.com/office/drawing/2014/main" id="{9A055032-FD53-49BB-5F58-4592F4505974}"/>
              </a:ext>
            </a:extLst>
          </p:cNvPr>
          <p:cNvSpPr txBox="1"/>
          <p:nvPr/>
        </p:nvSpPr>
        <p:spPr>
          <a:xfrm>
            <a:off x="5564790" y="1044694"/>
            <a:ext cx="5913150" cy="473206"/>
          </a:xfrm>
          <a:prstGeom prst="rect">
            <a:avLst/>
          </a:prstGeom>
          <a:noFill/>
        </p:spPr>
        <p:txBody>
          <a:bodyPr wrap="square">
            <a:spAutoFit/>
          </a:bodyPr>
          <a:lstStyle>
            <a:defPPr>
              <a:defRPr lang="en-US"/>
            </a:defPPr>
            <a:lvl1pPr algn="just" rtl="1">
              <a:lnSpc>
                <a:spcPct val="115000"/>
              </a:lnSpc>
              <a:defRPr sz="3200" b="1">
                <a:solidFill>
                  <a:srgbClr val="168489"/>
                </a:solidFill>
                <a:latin typeface="Times New Roman" panose="02020603050405020304" pitchFamily="18" charset="0"/>
                <a:cs typeface="Adobe Arabic" panose="02040503050201020203" pitchFamily="18" charset="-78"/>
              </a:defRPr>
            </a:lvl1pPr>
          </a:lstStyle>
          <a:p>
            <a:r>
              <a:rPr lang="ar-SA"/>
              <a:t>التحدّيات الشائعة في الفرق التطوّعية:</a:t>
            </a:r>
            <a:endParaRPr lang="en-US"/>
          </a:p>
        </p:txBody>
      </p:sp>
      <p:grpSp>
        <p:nvGrpSpPr>
          <p:cNvPr id="54" name="Group 53">
            <a:extLst>
              <a:ext uri="{FF2B5EF4-FFF2-40B4-BE49-F238E27FC236}">
                <a16:creationId xmlns:a16="http://schemas.microsoft.com/office/drawing/2014/main" id="{E4748461-31C7-9AB7-E767-5A1568F596C3}"/>
              </a:ext>
            </a:extLst>
          </p:cNvPr>
          <p:cNvGrpSpPr/>
          <p:nvPr/>
        </p:nvGrpSpPr>
        <p:grpSpPr>
          <a:xfrm>
            <a:off x="272301" y="2090262"/>
            <a:ext cx="2655234" cy="3905198"/>
            <a:chOff x="272301" y="2090262"/>
            <a:chExt cx="2655234" cy="3905198"/>
          </a:xfrm>
        </p:grpSpPr>
        <p:grpSp>
          <p:nvGrpSpPr>
            <p:cNvPr id="7" name="Group 6">
              <a:extLst>
                <a:ext uri="{FF2B5EF4-FFF2-40B4-BE49-F238E27FC236}">
                  <a16:creationId xmlns:a16="http://schemas.microsoft.com/office/drawing/2014/main" id="{3A7F5002-0830-ED87-2EF5-8F21C25291EC}"/>
                </a:ext>
              </a:extLst>
            </p:cNvPr>
            <p:cNvGrpSpPr/>
            <p:nvPr/>
          </p:nvGrpSpPr>
          <p:grpSpPr>
            <a:xfrm>
              <a:off x="272301" y="3637466"/>
              <a:ext cx="2653802" cy="2357994"/>
              <a:chOff x="0" y="779725"/>
              <a:chExt cx="2353310" cy="2090977"/>
            </a:xfrm>
            <a:solidFill>
              <a:schemeClr val="bg1">
                <a:lumMod val="50000"/>
              </a:schemeClr>
            </a:solidFill>
          </p:grpSpPr>
          <p:sp>
            <p:nvSpPr>
              <p:cNvPr id="50" name="Freeform 4">
                <a:extLst>
                  <a:ext uri="{FF2B5EF4-FFF2-40B4-BE49-F238E27FC236}">
                    <a16:creationId xmlns:a16="http://schemas.microsoft.com/office/drawing/2014/main" id="{48983841-7C46-4568-AEBF-CD8B4E3E4E72}"/>
                  </a:ext>
                </a:extLst>
              </p:cNvPr>
              <p:cNvSpPr/>
              <p:nvPr/>
            </p:nvSpPr>
            <p:spPr>
              <a:xfrm>
                <a:off x="0" y="779725"/>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grpFill/>
            </p:spPr>
            <p:txBody>
              <a:bodyPr/>
              <a:lstStyle/>
              <a:p>
                <a:endParaRPr lang="en-US" sz="3200"/>
              </a:p>
            </p:txBody>
          </p:sp>
        </p:grpSp>
        <p:grpSp>
          <p:nvGrpSpPr>
            <p:cNvPr id="11" name="Group 10">
              <a:extLst>
                <a:ext uri="{FF2B5EF4-FFF2-40B4-BE49-F238E27FC236}">
                  <a16:creationId xmlns:a16="http://schemas.microsoft.com/office/drawing/2014/main" id="{117CF775-37AD-B9E7-A3D2-D8B271488BF3}"/>
                </a:ext>
              </a:extLst>
            </p:cNvPr>
            <p:cNvGrpSpPr/>
            <p:nvPr/>
          </p:nvGrpSpPr>
          <p:grpSpPr>
            <a:xfrm rot="10800000">
              <a:off x="272301" y="2090262"/>
              <a:ext cx="2655234" cy="1555726"/>
              <a:chOff x="0" y="4271"/>
              <a:chExt cx="2215278" cy="1297940"/>
            </a:xfrm>
            <a:solidFill>
              <a:schemeClr val="bg1">
                <a:lumMod val="50000"/>
              </a:schemeClr>
            </a:solidFill>
          </p:grpSpPr>
          <p:sp>
            <p:nvSpPr>
              <p:cNvPr id="49" name="Freeform 6">
                <a:extLst>
                  <a:ext uri="{FF2B5EF4-FFF2-40B4-BE49-F238E27FC236}">
                    <a16:creationId xmlns:a16="http://schemas.microsoft.com/office/drawing/2014/main" id="{D2BA1140-314F-5B96-7A4D-6E5465848F83}"/>
                  </a:ext>
                </a:extLst>
              </p:cNvPr>
              <p:cNvSpPr/>
              <p:nvPr/>
            </p:nvSpPr>
            <p:spPr>
              <a:xfrm>
                <a:off x="0" y="4271"/>
                <a:ext cx="2215278" cy="1297940"/>
              </a:xfrm>
              <a:custGeom>
                <a:avLst/>
                <a:gdLst/>
                <a:ahLst/>
                <a:cxnLst/>
                <a:rect l="l" t="t" r="r" b="b"/>
                <a:pathLst>
                  <a:path w="2215278" h="1297940">
                    <a:moveTo>
                      <a:pt x="0" y="0"/>
                    </a:moveTo>
                    <a:lnTo>
                      <a:pt x="1107639" y="1297940"/>
                    </a:lnTo>
                    <a:lnTo>
                      <a:pt x="2215278" y="0"/>
                    </a:lnTo>
                    <a:close/>
                  </a:path>
                </a:pathLst>
              </a:custGeom>
              <a:grpFill/>
            </p:spPr>
            <p:txBody>
              <a:bodyPr/>
              <a:lstStyle/>
              <a:p>
                <a:endParaRPr lang="en-US" sz="3200"/>
              </a:p>
            </p:txBody>
          </p:sp>
        </p:grpSp>
        <p:grpSp>
          <p:nvGrpSpPr>
            <p:cNvPr id="12" name="Group 11">
              <a:extLst>
                <a:ext uri="{FF2B5EF4-FFF2-40B4-BE49-F238E27FC236}">
                  <a16:creationId xmlns:a16="http://schemas.microsoft.com/office/drawing/2014/main" id="{9D416DA5-CF18-51D2-AD80-798DAE7CE6B0}"/>
                </a:ext>
              </a:extLst>
            </p:cNvPr>
            <p:cNvGrpSpPr/>
            <p:nvPr/>
          </p:nvGrpSpPr>
          <p:grpSpPr>
            <a:xfrm>
              <a:off x="801144" y="2090262"/>
              <a:ext cx="798775" cy="468010"/>
              <a:chOff x="265057" y="4271"/>
              <a:chExt cx="2215278" cy="1297940"/>
            </a:xfrm>
          </p:grpSpPr>
          <p:sp>
            <p:nvSpPr>
              <p:cNvPr id="48" name="Freeform 8">
                <a:extLst>
                  <a:ext uri="{FF2B5EF4-FFF2-40B4-BE49-F238E27FC236}">
                    <a16:creationId xmlns:a16="http://schemas.microsoft.com/office/drawing/2014/main" id="{8EF8E7DA-7A71-71E7-7E0B-0B9A8B84920D}"/>
                  </a:ext>
                </a:extLst>
              </p:cNvPr>
              <p:cNvSpPr/>
              <p:nvPr/>
            </p:nvSpPr>
            <p:spPr>
              <a:xfrm>
                <a:off x="265057" y="4271"/>
                <a:ext cx="2215278" cy="1297940"/>
              </a:xfrm>
              <a:custGeom>
                <a:avLst/>
                <a:gdLst/>
                <a:ahLst/>
                <a:cxnLst/>
                <a:rect l="l" t="t" r="r" b="b"/>
                <a:pathLst>
                  <a:path w="2215278" h="1297940">
                    <a:moveTo>
                      <a:pt x="0" y="0"/>
                    </a:moveTo>
                    <a:lnTo>
                      <a:pt x="1107639" y="1297940"/>
                    </a:lnTo>
                    <a:lnTo>
                      <a:pt x="2215278" y="0"/>
                    </a:lnTo>
                    <a:close/>
                  </a:path>
                </a:pathLst>
              </a:custGeom>
              <a:solidFill>
                <a:schemeClr val="bg1">
                  <a:lumMod val="95000"/>
                </a:schemeClr>
              </a:solidFill>
            </p:spPr>
            <p:txBody>
              <a:bodyPr/>
              <a:lstStyle/>
              <a:p>
                <a:endParaRPr lang="en-US" sz="3200"/>
              </a:p>
            </p:txBody>
          </p:sp>
        </p:grpSp>
        <p:grpSp>
          <p:nvGrpSpPr>
            <p:cNvPr id="13" name="Group 12">
              <a:extLst>
                <a:ext uri="{FF2B5EF4-FFF2-40B4-BE49-F238E27FC236}">
                  <a16:creationId xmlns:a16="http://schemas.microsoft.com/office/drawing/2014/main" id="{DACCC18A-C0CC-50BC-65FE-EE9AD0EC352E}"/>
                </a:ext>
              </a:extLst>
            </p:cNvPr>
            <p:cNvGrpSpPr/>
            <p:nvPr/>
          </p:nvGrpSpPr>
          <p:grpSpPr>
            <a:xfrm>
              <a:off x="1004196" y="2854506"/>
              <a:ext cx="1184388" cy="1184399"/>
              <a:chOff x="366827" y="387308"/>
              <a:chExt cx="6350000" cy="6350000"/>
            </a:xfrm>
          </p:grpSpPr>
          <p:sp>
            <p:nvSpPr>
              <p:cNvPr id="47" name="Freeform 34">
                <a:extLst>
                  <a:ext uri="{FF2B5EF4-FFF2-40B4-BE49-F238E27FC236}">
                    <a16:creationId xmlns:a16="http://schemas.microsoft.com/office/drawing/2014/main" id="{05B52F98-2E3F-020B-8830-B408C61DCFAA}"/>
                  </a:ext>
                </a:extLst>
              </p:cNvPr>
              <p:cNvSpPr/>
              <p:nvPr/>
            </p:nvSpPr>
            <p:spPr>
              <a:xfrm>
                <a:off x="366827" y="387308"/>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US" sz="3200"/>
              </a:p>
            </p:txBody>
          </p:sp>
        </p:grpSp>
        <p:sp>
          <p:nvSpPr>
            <p:cNvPr id="14" name="TextBox 40">
              <a:extLst>
                <a:ext uri="{FF2B5EF4-FFF2-40B4-BE49-F238E27FC236}">
                  <a16:creationId xmlns:a16="http://schemas.microsoft.com/office/drawing/2014/main" id="{B2863B78-98CC-9585-C92F-2DCD3EA08F07}"/>
                </a:ext>
              </a:extLst>
            </p:cNvPr>
            <p:cNvSpPr txBox="1"/>
            <p:nvPr/>
          </p:nvSpPr>
          <p:spPr>
            <a:xfrm>
              <a:off x="583044" y="4345539"/>
              <a:ext cx="2027129" cy="547843"/>
            </a:xfrm>
            <a:prstGeom prst="rect">
              <a:avLst/>
            </a:prstGeom>
          </p:spPr>
          <p:txBody>
            <a:bodyPr lIns="0" tIns="0" rIns="0" bIns="0" rtlCol="0" anchor="t">
              <a:spAutoFit/>
            </a:bodyPr>
            <a:lstStyle/>
            <a:p>
              <a:pPr algn="ctr" rtl="0">
                <a:lnSpc>
                  <a:spcPct val="115000"/>
                </a:lnSpc>
              </a:pPr>
              <a:r>
                <a:rPr lang="ar-EG"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تحدّي الاستمرارية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TextBox 4150">
              <a:extLst>
                <a:ext uri="{FF2B5EF4-FFF2-40B4-BE49-F238E27FC236}">
                  <a16:creationId xmlns:a16="http://schemas.microsoft.com/office/drawing/2014/main" id="{A6444AD6-8B60-6746-B673-5E90D0AE6F80}"/>
                </a:ext>
              </a:extLst>
            </p:cNvPr>
            <p:cNvSpPr txBox="1"/>
            <p:nvPr/>
          </p:nvSpPr>
          <p:spPr>
            <a:xfrm>
              <a:off x="1114900" y="2995589"/>
              <a:ext cx="1011031" cy="622799"/>
            </a:xfrm>
            <a:prstGeom prst="rect">
              <a:avLst/>
            </a:prstGeom>
            <a:noFill/>
          </p:spPr>
          <p:txBody>
            <a:bodyPr wrap="square" rtlCol="0">
              <a:spAutoFit/>
            </a:bodyPr>
            <a:lstStyle/>
            <a:p>
              <a:pPr algn="ctr" rtl="0">
                <a:lnSpc>
                  <a:spcPct val="115000"/>
                </a:lnSpc>
              </a:pPr>
              <a:r>
                <a:rPr lang="en-GB" sz="3200" kern="1200">
                  <a:solidFill>
                    <a:srgbClr val="000000"/>
                  </a:solidFill>
                  <a:effectLst/>
                  <a:latin typeface="SST Arabic Bold"/>
                  <a:ea typeface="Calibri" panose="020F0502020204030204" pitchFamily="34" charset="0"/>
                  <a:cs typeface="Arial" panose="020B0604020202020204" pitchFamily="34" charset="0"/>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2" name="Group 51">
            <a:extLst>
              <a:ext uri="{FF2B5EF4-FFF2-40B4-BE49-F238E27FC236}">
                <a16:creationId xmlns:a16="http://schemas.microsoft.com/office/drawing/2014/main" id="{3A8537C2-9167-3502-375A-115BD8D55FE2}"/>
              </a:ext>
            </a:extLst>
          </p:cNvPr>
          <p:cNvGrpSpPr/>
          <p:nvPr/>
        </p:nvGrpSpPr>
        <p:grpSpPr>
          <a:xfrm>
            <a:off x="6267079" y="2090262"/>
            <a:ext cx="2655234" cy="3905198"/>
            <a:chOff x="6267079" y="2090262"/>
            <a:chExt cx="2655234" cy="3905198"/>
          </a:xfrm>
        </p:grpSpPr>
        <p:grpSp>
          <p:nvGrpSpPr>
            <p:cNvPr id="17" name="Group 16">
              <a:extLst>
                <a:ext uri="{FF2B5EF4-FFF2-40B4-BE49-F238E27FC236}">
                  <a16:creationId xmlns:a16="http://schemas.microsoft.com/office/drawing/2014/main" id="{FA4DC363-3EF7-A685-A5A5-5183FE12C071}"/>
                </a:ext>
              </a:extLst>
            </p:cNvPr>
            <p:cNvGrpSpPr/>
            <p:nvPr/>
          </p:nvGrpSpPr>
          <p:grpSpPr>
            <a:xfrm>
              <a:off x="6267079" y="3637466"/>
              <a:ext cx="2653802" cy="2357994"/>
              <a:chOff x="3004591" y="779725"/>
              <a:chExt cx="2353310" cy="2090977"/>
            </a:xfrm>
          </p:grpSpPr>
          <p:sp>
            <p:nvSpPr>
              <p:cNvPr id="46" name="Freeform 16">
                <a:extLst>
                  <a:ext uri="{FF2B5EF4-FFF2-40B4-BE49-F238E27FC236}">
                    <a16:creationId xmlns:a16="http://schemas.microsoft.com/office/drawing/2014/main" id="{DB6E6CA3-6B9E-DC43-5DFF-B91CF965CA49}"/>
                  </a:ext>
                </a:extLst>
              </p:cNvPr>
              <p:cNvSpPr/>
              <p:nvPr/>
            </p:nvSpPr>
            <p:spPr>
              <a:xfrm>
                <a:off x="3004591" y="779725"/>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2E75B6"/>
              </a:solidFill>
            </p:spPr>
            <p:txBody>
              <a:bodyPr/>
              <a:lstStyle/>
              <a:p>
                <a:endParaRPr lang="en-US" sz="3200"/>
              </a:p>
            </p:txBody>
          </p:sp>
        </p:grpSp>
        <p:grpSp>
          <p:nvGrpSpPr>
            <p:cNvPr id="18" name="Group 17">
              <a:extLst>
                <a:ext uri="{FF2B5EF4-FFF2-40B4-BE49-F238E27FC236}">
                  <a16:creationId xmlns:a16="http://schemas.microsoft.com/office/drawing/2014/main" id="{724810F7-6D14-0A8A-850F-0A0EF7029775}"/>
                </a:ext>
              </a:extLst>
            </p:cNvPr>
            <p:cNvGrpSpPr/>
            <p:nvPr/>
          </p:nvGrpSpPr>
          <p:grpSpPr>
            <a:xfrm rot="10800000">
              <a:off x="6267079" y="2090262"/>
              <a:ext cx="2655234" cy="1555726"/>
              <a:chOff x="3004591" y="4271"/>
              <a:chExt cx="2215278" cy="1297940"/>
            </a:xfrm>
          </p:grpSpPr>
          <p:sp>
            <p:nvSpPr>
              <p:cNvPr id="45" name="Freeform 18">
                <a:extLst>
                  <a:ext uri="{FF2B5EF4-FFF2-40B4-BE49-F238E27FC236}">
                    <a16:creationId xmlns:a16="http://schemas.microsoft.com/office/drawing/2014/main" id="{319202C0-22AB-CDFA-3880-CE29791A2C40}"/>
                  </a:ext>
                </a:extLst>
              </p:cNvPr>
              <p:cNvSpPr/>
              <p:nvPr/>
            </p:nvSpPr>
            <p:spPr>
              <a:xfrm>
                <a:off x="3004591" y="4271"/>
                <a:ext cx="2215278" cy="1297940"/>
              </a:xfrm>
              <a:custGeom>
                <a:avLst/>
                <a:gdLst/>
                <a:ahLst/>
                <a:cxnLst/>
                <a:rect l="l" t="t" r="r" b="b"/>
                <a:pathLst>
                  <a:path w="2215278" h="1297940">
                    <a:moveTo>
                      <a:pt x="0" y="0"/>
                    </a:moveTo>
                    <a:lnTo>
                      <a:pt x="1107639" y="1297940"/>
                    </a:lnTo>
                    <a:lnTo>
                      <a:pt x="2215278" y="0"/>
                    </a:lnTo>
                    <a:close/>
                  </a:path>
                </a:pathLst>
              </a:custGeom>
              <a:solidFill>
                <a:srgbClr val="2E75B6"/>
              </a:solidFill>
            </p:spPr>
            <p:txBody>
              <a:bodyPr/>
              <a:lstStyle/>
              <a:p>
                <a:endParaRPr lang="en-US" sz="3200"/>
              </a:p>
            </p:txBody>
          </p:sp>
        </p:grpSp>
        <p:grpSp>
          <p:nvGrpSpPr>
            <p:cNvPr id="19" name="Group 18">
              <a:extLst>
                <a:ext uri="{FF2B5EF4-FFF2-40B4-BE49-F238E27FC236}">
                  <a16:creationId xmlns:a16="http://schemas.microsoft.com/office/drawing/2014/main" id="{0CE42A93-44AA-9810-888D-ECA392A38D5D}"/>
                </a:ext>
              </a:extLst>
            </p:cNvPr>
            <p:cNvGrpSpPr/>
            <p:nvPr/>
          </p:nvGrpSpPr>
          <p:grpSpPr>
            <a:xfrm>
              <a:off x="6795920" y="2090262"/>
              <a:ext cx="798775" cy="468010"/>
              <a:chOff x="3269647" y="4271"/>
              <a:chExt cx="2215278" cy="1297940"/>
            </a:xfrm>
          </p:grpSpPr>
          <p:sp>
            <p:nvSpPr>
              <p:cNvPr id="44" name="Freeform 20">
                <a:extLst>
                  <a:ext uri="{FF2B5EF4-FFF2-40B4-BE49-F238E27FC236}">
                    <a16:creationId xmlns:a16="http://schemas.microsoft.com/office/drawing/2014/main" id="{45EB2573-D0BE-9E54-AA74-3F353E5C6663}"/>
                  </a:ext>
                </a:extLst>
              </p:cNvPr>
              <p:cNvSpPr/>
              <p:nvPr/>
            </p:nvSpPr>
            <p:spPr>
              <a:xfrm>
                <a:off x="3269647" y="4271"/>
                <a:ext cx="2215278" cy="1297940"/>
              </a:xfrm>
              <a:custGeom>
                <a:avLst/>
                <a:gdLst/>
                <a:ahLst/>
                <a:cxnLst/>
                <a:rect l="l" t="t" r="r" b="b"/>
                <a:pathLst>
                  <a:path w="2215278" h="1297940">
                    <a:moveTo>
                      <a:pt x="0" y="0"/>
                    </a:moveTo>
                    <a:lnTo>
                      <a:pt x="1107639" y="1297940"/>
                    </a:lnTo>
                    <a:lnTo>
                      <a:pt x="2215278" y="0"/>
                    </a:lnTo>
                    <a:close/>
                  </a:path>
                </a:pathLst>
              </a:custGeom>
              <a:solidFill>
                <a:schemeClr val="accent3">
                  <a:lumMod val="20000"/>
                  <a:lumOff val="80000"/>
                </a:schemeClr>
              </a:solidFill>
            </p:spPr>
            <p:txBody>
              <a:bodyPr/>
              <a:lstStyle/>
              <a:p>
                <a:endParaRPr lang="en-US" sz="3200"/>
              </a:p>
            </p:txBody>
          </p:sp>
        </p:grpSp>
        <p:grpSp>
          <p:nvGrpSpPr>
            <p:cNvPr id="20" name="Group 19">
              <a:extLst>
                <a:ext uri="{FF2B5EF4-FFF2-40B4-BE49-F238E27FC236}">
                  <a16:creationId xmlns:a16="http://schemas.microsoft.com/office/drawing/2014/main" id="{5EB37990-59D1-8C8B-11DF-C2784B2EDC91}"/>
                </a:ext>
              </a:extLst>
            </p:cNvPr>
            <p:cNvGrpSpPr/>
            <p:nvPr/>
          </p:nvGrpSpPr>
          <p:grpSpPr>
            <a:xfrm>
              <a:off x="7002502" y="2854506"/>
              <a:ext cx="1184388" cy="1184399"/>
              <a:chOff x="3373186" y="387308"/>
              <a:chExt cx="6350000" cy="6350000"/>
            </a:xfrm>
          </p:grpSpPr>
          <p:sp>
            <p:nvSpPr>
              <p:cNvPr id="43" name="Freeform 30">
                <a:extLst>
                  <a:ext uri="{FF2B5EF4-FFF2-40B4-BE49-F238E27FC236}">
                    <a16:creationId xmlns:a16="http://schemas.microsoft.com/office/drawing/2014/main" id="{25A2535C-95C3-D304-43B7-6B001022E68A}"/>
                  </a:ext>
                </a:extLst>
              </p:cNvPr>
              <p:cNvSpPr/>
              <p:nvPr/>
            </p:nvSpPr>
            <p:spPr>
              <a:xfrm>
                <a:off x="3373186" y="387308"/>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US" sz="3200"/>
              </a:p>
            </p:txBody>
          </p:sp>
        </p:grpSp>
        <p:sp>
          <p:nvSpPr>
            <p:cNvPr id="21" name="TextBox 40">
              <a:extLst>
                <a:ext uri="{FF2B5EF4-FFF2-40B4-BE49-F238E27FC236}">
                  <a16:creationId xmlns:a16="http://schemas.microsoft.com/office/drawing/2014/main" id="{EAF94A66-7814-1E01-FD35-BB826DFFC47E}"/>
                </a:ext>
              </a:extLst>
            </p:cNvPr>
            <p:cNvSpPr txBox="1"/>
            <p:nvPr/>
          </p:nvSpPr>
          <p:spPr>
            <a:xfrm>
              <a:off x="6580348" y="4345729"/>
              <a:ext cx="2027129" cy="1142805"/>
            </a:xfrm>
            <a:prstGeom prst="rect">
              <a:avLst/>
            </a:prstGeom>
          </p:spPr>
          <p:txBody>
            <a:bodyPr lIns="0" tIns="0" rIns="0" bIns="0" rtlCol="0" anchor="t">
              <a:spAutoFit/>
            </a:bodyPr>
            <a:lstStyle/>
            <a:p>
              <a:pPr algn="ctr" rtl="0">
                <a:lnSpc>
                  <a:spcPct val="115000"/>
                </a:lnSpc>
              </a:pPr>
              <a:r>
                <a:rPr lang="ar-EG"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محدودية الوقت والموارد</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2" name="TextBox 4148">
              <a:extLst>
                <a:ext uri="{FF2B5EF4-FFF2-40B4-BE49-F238E27FC236}">
                  <a16:creationId xmlns:a16="http://schemas.microsoft.com/office/drawing/2014/main" id="{190213A4-5984-2328-487C-0311DFAF208E}"/>
                </a:ext>
              </a:extLst>
            </p:cNvPr>
            <p:cNvSpPr txBox="1"/>
            <p:nvPr/>
          </p:nvSpPr>
          <p:spPr>
            <a:xfrm>
              <a:off x="7082131" y="2995589"/>
              <a:ext cx="1011031" cy="622799"/>
            </a:xfrm>
            <a:prstGeom prst="rect">
              <a:avLst/>
            </a:prstGeom>
            <a:noFill/>
          </p:spPr>
          <p:txBody>
            <a:bodyPr wrap="square" rtlCol="0">
              <a:spAutoFit/>
            </a:bodyPr>
            <a:lstStyle/>
            <a:p>
              <a:pPr algn="ctr" rtl="0">
                <a:lnSpc>
                  <a:spcPct val="115000"/>
                </a:lnSpc>
              </a:pPr>
              <a:r>
                <a:rPr lang="en-GB" sz="3200" kern="1200">
                  <a:solidFill>
                    <a:srgbClr val="000000"/>
                  </a:solidFill>
                  <a:effectLst/>
                  <a:latin typeface="SST Arabic Bold"/>
                  <a:ea typeface="Calibri" panose="020F0502020204030204" pitchFamily="34" charset="0"/>
                  <a:cs typeface="Arial" panose="020B0604020202020204" pitchFamily="34" charset="0"/>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1" name="Group 50">
            <a:extLst>
              <a:ext uri="{FF2B5EF4-FFF2-40B4-BE49-F238E27FC236}">
                <a16:creationId xmlns:a16="http://schemas.microsoft.com/office/drawing/2014/main" id="{CD23EEA6-2836-D7DB-7EE4-2595170F9A50}"/>
              </a:ext>
            </a:extLst>
          </p:cNvPr>
          <p:cNvGrpSpPr/>
          <p:nvPr/>
        </p:nvGrpSpPr>
        <p:grpSpPr>
          <a:xfrm>
            <a:off x="9264467" y="2081740"/>
            <a:ext cx="2655234" cy="3913720"/>
            <a:chOff x="9264467" y="2081740"/>
            <a:chExt cx="2655234" cy="3913720"/>
          </a:xfrm>
        </p:grpSpPr>
        <p:grpSp>
          <p:nvGrpSpPr>
            <p:cNvPr id="26" name="Group 25">
              <a:extLst>
                <a:ext uri="{FF2B5EF4-FFF2-40B4-BE49-F238E27FC236}">
                  <a16:creationId xmlns:a16="http://schemas.microsoft.com/office/drawing/2014/main" id="{8DCFBDC3-8A12-4522-2F0A-C092714AA468}"/>
                </a:ext>
              </a:extLst>
            </p:cNvPr>
            <p:cNvGrpSpPr/>
            <p:nvPr/>
          </p:nvGrpSpPr>
          <p:grpSpPr>
            <a:xfrm>
              <a:off x="9264467" y="3637466"/>
              <a:ext cx="2653802" cy="2357994"/>
              <a:chOff x="4506886" y="779725"/>
              <a:chExt cx="2353310" cy="2090977"/>
            </a:xfrm>
          </p:grpSpPr>
          <p:sp>
            <p:nvSpPr>
              <p:cNvPr id="39" name="Freeform 22">
                <a:extLst>
                  <a:ext uri="{FF2B5EF4-FFF2-40B4-BE49-F238E27FC236}">
                    <a16:creationId xmlns:a16="http://schemas.microsoft.com/office/drawing/2014/main" id="{24D4305D-6E5A-69E7-F243-A22F7E8B8652}"/>
                  </a:ext>
                </a:extLst>
              </p:cNvPr>
              <p:cNvSpPr/>
              <p:nvPr/>
            </p:nvSpPr>
            <p:spPr>
              <a:xfrm>
                <a:off x="4506886" y="779725"/>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168489"/>
              </a:solidFill>
            </p:spPr>
            <p:txBody>
              <a:bodyPr/>
              <a:lstStyle/>
              <a:p>
                <a:endParaRPr lang="en-US" sz="3200"/>
              </a:p>
            </p:txBody>
          </p:sp>
        </p:grpSp>
        <p:grpSp>
          <p:nvGrpSpPr>
            <p:cNvPr id="27" name="Group 26">
              <a:extLst>
                <a:ext uri="{FF2B5EF4-FFF2-40B4-BE49-F238E27FC236}">
                  <a16:creationId xmlns:a16="http://schemas.microsoft.com/office/drawing/2014/main" id="{947FBCE2-A8D5-6850-522E-B6AB6A7050CF}"/>
                </a:ext>
              </a:extLst>
            </p:cNvPr>
            <p:cNvGrpSpPr/>
            <p:nvPr/>
          </p:nvGrpSpPr>
          <p:grpSpPr>
            <a:xfrm rot="10800000">
              <a:off x="9264467" y="2090262"/>
              <a:ext cx="2655234" cy="1555726"/>
              <a:chOff x="4506886" y="4271"/>
              <a:chExt cx="2215278" cy="1297940"/>
            </a:xfrm>
          </p:grpSpPr>
          <p:sp>
            <p:nvSpPr>
              <p:cNvPr id="38" name="Freeform 24">
                <a:extLst>
                  <a:ext uri="{FF2B5EF4-FFF2-40B4-BE49-F238E27FC236}">
                    <a16:creationId xmlns:a16="http://schemas.microsoft.com/office/drawing/2014/main" id="{1CD0F8E4-BED2-74E8-BA95-0D41DF4B76E1}"/>
                  </a:ext>
                </a:extLst>
              </p:cNvPr>
              <p:cNvSpPr/>
              <p:nvPr/>
            </p:nvSpPr>
            <p:spPr>
              <a:xfrm>
                <a:off x="4506886" y="4271"/>
                <a:ext cx="2215278" cy="1297940"/>
              </a:xfrm>
              <a:custGeom>
                <a:avLst/>
                <a:gdLst/>
                <a:ahLst/>
                <a:cxnLst/>
                <a:rect l="l" t="t" r="r" b="b"/>
                <a:pathLst>
                  <a:path w="2215278" h="1297940">
                    <a:moveTo>
                      <a:pt x="0" y="0"/>
                    </a:moveTo>
                    <a:lnTo>
                      <a:pt x="1107639" y="1297940"/>
                    </a:lnTo>
                    <a:lnTo>
                      <a:pt x="2215278" y="0"/>
                    </a:lnTo>
                    <a:close/>
                  </a:path>
                </a:pathLst>
              </a:custGeom>
              <a:solidFill>
                <a:srgbClr val="168489"/>
              </a:solidFill>
            </p:spPr>
            <p:txBody>
              <a:bodyPr/>
              <a:lstStyle/>
              <a:p>
                <a:endParaRPr lang="en-US" sz="3200"/>
              </a:p>
            </p:txBody>
          </p:sp>
        </p:grpSp>
        <p:grpSp>
          <p:nvGrpSpPr>
            <p:cNvPr id="28" name="Group 27">
              <a:extLst>
                <a:ext uri="{FF2B5EF4-FFF2-40B4-BE49-F238E27FC236}">
                  <a16:creationId xmlns:a16="http://schemas.microsoft.com/office/drawing/2014/main" id="{AB7BB148-9CFD-DB84-20E7-6CB5127E8D20}"/>
                </a:ext>
              </a:extLst>
            </p:cNvPr>
            <p:cNvGrpSpPr/>
            <p:nvPr/>
          </p:nvGrpSpPr>
          <p:grpSpPr>
            <a:xfrm>
              <a:off x="9793310" y="2081740"/>
              <a:ext cx="798775" cy="468010"/>
              <a:chOff x="4771943" y="0"/>
              <a:chExt cx="2215278" cy="1297940"/>
            </a:xfrm>
          </p:grpSpPr>
          <p:sp>
            <p:nvSpPr>
              <p:cNvPr id="37" name="Freeform 26">
                <a:extLst>
                  <a:ext uri="{FF2B5EF4-FFF2-40B4-BE49-F238E27FC236}">
                    <a16:creationId xmlns:a16="http://schemas.microsoft.com/office/drawing/2014/main" id="{8C2D8588-3116-A484-F669-38DB9F57ADA2}"/>
                  </a:ext>
                </a:extLst>
              </p:cNvPr>
              <p:cNvSpPr/>
              <p:nvPr/>
            </p:nvSpPr>
            <p:spPr>
              <a:xfrm>
                <a:off x="4771943" y="0"/>
                <a:ext cx="2215278" cy="1297940"/>
              </a:xfrm>
              <a:custGeom>
                <a:avLst/>
                <a:gdLst/>
                <a:ahLst/>
                <a:cxnLst/>
                <a:rect l="l" t="t" r="r" b="b"/>
                <a:pathLst>
                  <a:path w="2215278" h="1297940">
                    <a:moveTo>
                      <a:pt x="0" y="0"/>
                    </a:moveTo>
                    <a:lnTo>
                      <a:pt x="1107639" y="1297940"/>
                    </a:lnTo>
                    <a:lnTo>
                      <a:pt x="2215278" y="0"/>
                    </a:lnTo>
                    <a:close/>
                  </a:path>
                </a:pathLst>
              </a:custGeom>
              <a:solidFill>
                <a:srgbClr val="7CD4D2"/>
              </a:solidFill>
            </p:spPr>
            <p:txBody>
              <a:bodyPr/>
              <a:lstStyle/>
              <a:p>
                <a:endParaRPr lang="en-US" sz="3200"/>
              </a:p>
            </p:txBody>
          </p:sp>
        </p:grpSp>
        <p:grpSp>
          <p:nvGrpSpPr>
            <p:cNvPr id="29" name="Group 28">
              <a:extLst>
                <a:ext uri="{FF2B5EF4-FFF2-40B4-BE49-F238E27FC236}">
                  <a16:creationId xmlns:a16="http://schemas.microsoft.com/office/drawing/2014/main" id="{62DCD072-1821-1FD0-FFAD-605CC54BF1EA}"/>
                </a:ext>
              </a:extLst>
            </p:cNvPr>
            <p:cNvGrpSpPr/>
            <p:nvPr/>
          </p:nvGrpSpPr>
          <p:grpSpPr>
            <a:xfrm>
              <a:off x="9999890" y="2882342"/>
              <a:ext cx="1184388" cy="1184399"/>
              <a:chOff x="4875481" y="401259"/>
              <a:chExt cx="6350000" cy="6350000"/>
            </a:xfrm>
          </p:grpSpPr>
          <p:sp>
            <p:nvSpPr>
              <p:cNvPr id="36" name="Freeform 28">
                <a:extLst>
                  <a:ext uri="{FF2B5EF4-FFF2-40B4-BE49-F238E27FC236}">
                    <a16:creationId xmlns:a16="http://schemas.microsoft.com/office/drawing/2014/main" id="{8E92C787-C555-3774-3941-84860A7FE2EA}"/>
                  </a:ext>
                </a:extLst>
              </p:cNvPr>
              <p:cNvSpPr/>
              <p:nvPr/>
            </p:nvSpPr>
            <p:spPr>
              <a:xfrm>
                <a:off x="4875481" y="401259"/>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US" sz="3200"/>
              </a:p>
            </p:txBody>
          </p:sp>
        </p:grpSp>
        <p:sp>
          <p:nvSpPr>
            <p:cNvPr id="31" name="TextBox 40">
              <a:extLst>
                <a:ext uri="{FF2B5EF4-FFF2-40B4-BE49-F238E27FC236}">
                  <a16:creationId xmlns:a16="http://schemas.microsoft.com/office/drawing/2014/main" id="{74A6E7CB-EA91-CE19-3EB2-B169857A9E73}"/>
                </a:ext>
              </a:extLst>
            </p:cNvPr>
            <p:cNvSpPr txBox="1"/>
            <p:nvPr/>
          </p:nvSpPr>
          <p:spPr>
            <a:xfrm>
              <a:off x="9577599" y="4345729"/>
              <a:ext cx="2025862" cy="1142805"/>
            </a:xfrm>
            <a:prstGeom prst="rect">
              <a:avLst/>
            </a:prstGeom>
          </p:spPr>
          <p:txBody>
            <a:bodyPr lIns="0" tIns="0" rIns="0" bIns="0" rtlCol="0" anchor="t">
              <a:spAutoFit/>
            </a:bodyPr>
            <a:lstStyle/>
            <a:p>
              <a:pPr algn="ctr" rtl="0">
                <a:lnSpc>
                  <a:spcPct val="115000"/>
                </a:lnSpc>
              </a:pPr>
              <a:r>
                <a:rPr lang="ar-EG"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تفاوت مستويات الالتزام</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TextBox 4147">
              <a:extLst>
                <a:ext uri="{FF2B5EF4-FFF2-40B4-BE49-F238E27FC236}">
                  <a16:creationId xmlns:a16="http://schemas.microsoft.com/office/drawing/2014/main" id="{B7B694EF-59F8-FBAA-02A9-69D402DB1C64}"/>
                </a:ext>
              </a:extLst>
            </p:cNvPr>
            <p:cNvSpPr txBox="1"/>
            <p:nvPr/>
          </p:nvSpPr>
          <p:spPr>
            <a:xfrm>
              <a:off x="10124504" y="2995589"/>
              <a:ext cx="1011031" cy="622799"/>
            </a:xfrm>
            <a:prstGeom prst="rect">
              <a:avLst/>
            </a:prstGeom>
            <a:noFill/>
          </p:spPr>
          <p:txBody>
            <a:bodyPr wrap="square" rtlCol="0">
              <a:spAutoFit/>
            </a:bodyPr>
            <a:lstStyle/>
            <a:p>
              <a:pPr algn="ctr" rtl="0">
                <a:lnSpc>
                  <a:spcPct val="115000"/>
                </a:lnSpc>
              </a:pPr>
              <a:r>
                <a:rPr lang="en-GB" sz="3200" kern="1200">
                  <a:solidFill>
                    <a:srgbClr val="000000"/>
                  </a:solidFill>
                  <a:effectLst/>
                  <a:latin typeface="SST Arabic Bold"/>
                  <a:ea typeface="Calibri" panose="020F0502020204030204" pitchFamily="34" charset="0"/>
                  <a:cs typeface="Arial" panose="020B0604020202020204" pitchFamily="34" charset="0"/>
                </a:rPr>
                <a:t>01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3" name="Group 52">
            <a:extLst>
              <a:ext uri="{FF2B5EF4-FFF2-40B4-BE49-F238E27FC236}">
                <a16:creationId xmlns:a16="http://schemas.microsoft.com/office/drawing/2014/main" id="{B9AF7F4F-B36C-9CF1-8125-2948A0FC8F72}"/>
              </a:ext>
            </a:extLst>
          </p:cNvPr>
          <p:cNvGrpSpPr/>
          <p:nvPr/>
        </p:nvGrpSpPr>
        <p:grpSpPr>
          <a:xfrm>
            <a:off x="3269689" y="2090262"/>
            <a:ext cx="2655234" cy="3905198"/>
            <a:chOff x="3269689" y="2090262"/>
            <a:chExt cx="2655234" cy="3905198"/>
          </a:xfrm>
        </p:grpSpPr>
        <p:grpSp>
          <p:nvGrpSpPr>
            <p:cNvPr id="23" name="Group 22">
              <a:extLst>
                <a:ext uri="{FF2B5EF4-FFF2-40B4-BE49-F238E27FC236}">
                  <a16:creationId xmlns:a16="http://schemas.microsoft.com/office/drawing/2014/main" id="{86BC6BCC-0557-0908-8E54-D20FFDBEE860}"/>
                </a:ext>
              </a:extLst>
            </p:cNvPr>
            <p:cNvGrpSpPr/>
            <p:nvPr/>
          </p:nvGrpSpPr>
          <p:grpSpPr>
            <a:xfrm>
              <a:off x="3269689" y="3637466"/>
              <a:ext cx="2653802" cy="2357994"/>
              <a:chOff x="1502295" y="779725"/>
              <a:chExt cx="2353310" cy="2090977"/>
            </a:xfrm>
          </p:grpSpPr>
          <p:sp>
            <p:nvSpPr>
              <p:cNvPr id="42" name="Freeform 10">
                <a:extLst>
                  <a:ext uri="{FF2B5EF4-FFF2-40B4-BE49-F238E27FC236}">
                    <a16:creationId xmlns:a16="http://schemas.microsoft.com/office/drawing/2014/main" id="{C43E4262-500D-EFCE-2C69-EB09837CF841}"/>
                  </a:ext>
                </a:extLst>
              </p:cNvPr>
              <p:cNvSpPr/>
              <p:nvPr/>
            </p:nvSpPr>
            <p:spPr>
              <a:xfrm>
                <a:off x="1502295" y="779725"/>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FFD366"/>
              </a:solidFill>
            </p:spPr>
            <p:txBody>
              <a:bodyPr/>
              <a:lstStyle/>
              <a:p>
                <a:endParaRPr lang="en-US" sz="3200"/>
              </a:p>
            </p:txBody>
          </p:sp>
        </p:grpSp>
        <p:grpSp>
          <p:nvGrpSpPr>
            <p:cNvPr id="24" name="Group 23">
              <a:extLst>
                <a:ext uri="{FF2B5EF4-FFF2-40B4-BE49-F238E27FC236}">
                  <a16:creationId xmlns:a16="http://schemas.microsoft.com/office/drawing/2014/main" id="{9C707BE7-68A7-4CDE-E916-304EB44B9F67}"/>
                </a:ext>
              </a:extLst>
            </p:cNvPr>
            <p:cNvGrpSpPr/>
            <p:nvPr/>
          </p:nvGrpSpPr>
          <p:grpSpPr>
            <a:xfrm rot="10800000">
              <a:off x="3269689" y="2090262"/>
              <a:ext cx="2655234" cy="1555726"/>
              <a:chOff x="1502295" y="4271"/>
              <a:chExt cx="2215278" cy="1297940"/>
            </a:xfrm>
          </p:grpSpPr>
          <p:sp>
            <p:nvSpPr>
              <p:cNvPr id="41" name="Freeform 12">
                <a:extLst>
                  <a:ext uri="{FF2B5EF4-FFF2-40B4-BE49-F238E27FC236}">
                    <a16:creationId xmlns:a16="http://schemas.microsoft.com/office/drawing/2014/main" id="{B3BD5E76-0697-EB29-1BF0-EBDCE4C95D1E}"/>
                  </a:ext>
                </a:extLst>
              </p:cNvPr>
              <p:cNvSpPr/>
              <p:nvPr/>
            </p:nvSpPr>
            <p:spPr>
              <a:xfrm>
                <a:off x="1502295" y="4271"/>
                <a:ext cx="2215278" cy="1297940"/>
              </a:xfrm>
              <a:custGeom>
                <a:avLst/>
                <a:gdLst/>
                <a:ahLst/>
                <a:cxnLst/>
                <a:rect l="l" t="t" r="r" b="b"/>
                <a:pathLst>
                  <a:path w="2215278" h="1297940">
                    <a:moveTo>
                      <a:pt x="0" y="0"/>
                    </a:moveTo>
                    <a:lnTo>
                      <a:pt x="1107639" y="1297940"/>
                    </a:lnTo>
                    <a:lnTo>
                      <a:pt x="2215278" y="0"/>
                    </a:lnTo>
                    <a:close/>
                  </a:path>
                </a:pathLst>
              </a:custGeom>
              <a:solidFill>
                <a:srgbClr val="FFD366"/>
              </a:solidFill>
            </p:spPr>
            <p:txBody>
              <a:bodyPr/>
              <a:lstStyle/>
              <a:p>
                <a:endParaRPr lang="en-US" sz="3200"/>
              </a:p>
            </p:txBody>
          </p:sp>
        </p:grpSp>
        <p:grpSp>
          <p:nvGrpSpPr>
            <p:cNvPr id="25" name="Group 24">
              <a:extLst>
                <a:ext uri="{FF2B5EF4-FFF2-40B4-BE49-F238E27FC236}">
                  <a16:creationId xmlns:a16="http://schemas.microsoft.com/office/drawing/2014/main" id="{E9326F72-683F-FF29-F54F-3BE971CA8DEF}"/>
                </a:ext>
              </a:extLst>
            </p:cNvPr>
            <p:cNvGrpSpPr/>
            <p:nvPr/>
          </p:nvGrpSpPr>
          <p:grpSpPr>
            <a:xfrm>
              <a:off x="3798532" y="2090262"/>
              <a:ext cx="798775" cy="468010"/>
              <a:chOff x="1767352" y="4271"/>
              <a:chExt cx="2215278" cy="1297940"/>
            </a:xfrm>
          </p:grpSpPr>
          <p:sp>
            <p:nvSpPr>
              <p:cNvPr id="40" name="Freeform 14">
                <a:extLst>
                  <a:ext uri="{FF2B5EF4-FFF2-40B4-BE49-F238E27FC236}">
                    <a16:creationId xmlns:a16="http://schemas.microsoft.com/office/drawing/2014/main" id="{60851831-CD7E-15DF-EE71-35475669E78A}"/>
                  </a:ext>
                </a:extLst>
              </p:cNvPr>
              <p:cNvSpPr/>
              <p:nvPr/>
            </p:nvSpPr>
            <p:spPr>
              <a:xfrm>
                <a:off x="1767352" y="4271"/>
                <a:ext cx="2215278" cy="1297940"/>
              </a:xfrm>
              <a:custGeom>
                <a:avLst/>
                <a:gdLst/>
                <a:ahLst/>
                <a:cxnLst/>
                <a:rect l="l" t="t" r="r" b="b"/>
                <a:pathLst>
                  <a:path w="2215278" h="1297940">
                    <a:moveTo>
                      <a:pt x="0" y="0"/>
                    </a:moveTo>
                    <a:lnTo>
                      <a:pt x="1107639" y="1297940"/>
                    </a:lnTo>
                    <a:lnTo>
                      <a:pt x="2215278" y="0"/>
                    </a:lnTo>
                    <a:close/>
                  </a:path>
                </a:pathLst>
              </a:custGeom>
              <a:solidFill>
                <a:srgbClr val="FFFFCC"/>
              </a:solidFill>
            </p:spPr>
            <p:txBody>
              <a:bodyPr/>
              <a:lstStyle/>
              <a:p>
                <a:endParaRPr lang="en-US" sz="3200"/>
              </a:p>
            </p:txBody>
          </p:sp>
        </p:grpSp>
        <p:grpSp>
          <p:nvGrpSpPr>
            <p:cNvPr id="30" name="Group 29">
              <a:extLst>
                <a:ext uri="{FF2B5EF4-FFF2-40B4-BE49-F238E27FC236}">
                  <a16:creationId xmlns:a16="http://schemas.microsoft.com/office/drawing/2014/main" id="{9A094E41-69FC-C038-5FFE-81D1B2306D9D}"/>
                </a:ext>
              </a:extLst>
            </p:cNvPr>
            <p:cNvGrpSpPr/>
            <p:nvPr/>
          </p:nvGrpSpPr>
          <p:grpSpPr>
            <a:xfrm>
              <a:off x="4001584" y="2854506"/>
              <a:ext cx="1184388" cy="1184399"/>
              <a:chOff x="1869122" y="387308"/>
              <a:chExt cx="6350000" cy="6350000"/>
            </a:xfrm>
          </p:grpSpPr>
          <p:sp>
            <p:nvSpPr>
              <p:cNvPr id="35" name="Freeform 32">
                <a:extLst>
                  <a:ext uri="{FF2B5EF4-FFF2-40B4-BE49-F238E27FC236}">
                    <a16:creationId xmlns:a16="http://schemas.microsoft.com/office/drawing/2014/main" id="{76008905-43EA-493B-BB0F-B97618508970}"/>
                  </a:ext>
                </a:extLst>
              </p:cNvPr>
              <p:cNvSpPr/>
              <p:nvPr/>
            </p:nvSpPr>
            <p:spPr>
              <a:xfrm>
                <a:off x="1869122" y="387308"/>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US" sz="3200"/>
              </a:p>
            </p:txBody>
          </p:sp>
        </p:grpSp>
        <p:sp>
          <p:nvSpPr>
            <p:cNvPr id="32" name="TextBox 40">
              <a:extLst>
                <a:ext uri="{FF2B5EF4-FFF2-40B4-BE49-F238E27FC236}">
                  <a16:creationId xmlns:a16="http://schemas.microsoft.com/office/drawing/2014/main" id="{CA357044-B7D0-6F53-168F-0B67FCDF6DAA}"/>
                </a:ext>
              </a:extLst>
            </p:cNvPr>
            <p:cNvSpPr txBox="1"/>
            <p:nvPr/>
          </p:nvSpPr>
          <p:spPr>
            <a:xfrm>
              <a:off x="3580293" y="4359542"/>
              <a:ext cx="2027129" cy="1142805"/>
            </a:xfrm>
            <a:prstGeom prst="rect">
              <a:avLst/>
            </a:prstGeom>
          </p:spPr>
          <p:txBody>
            <a:bodyPr lIns="0" tIns="0" rIns="0" bIns="0" rtlCol="0" anchor="t">
              <a:spAutoFit/>
            </a:bodyPr>
            <a:lstStyle/>
            <a:p>
              <a:pPr algn="ctr" rtl="0">
                <a:lnSpc>
                  <a:spcPct val="115000"/>
                </a:lnSpc>
              </a:pPr>
              <a:r>
                <a:rPr lang="ar-EG"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تنوّع الخلفيات والتوقّعات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4" name="TextBox 4149">
              <a:extLst>
                <a:ext uri="{FF2B5EF4-FFF2-40B4-BE49-F238E27FC236}">
                  <a16:creationId xmlns:a16="http://schemas.microsoft.com/office/drawing/2014/main" id="{A0C8C159-34C2-93A3-FF35-4B34C8F1634D}"/>
                </a:ext>
              </a:extLst>
            </p:cNvPr>
            <p:cNvSpPr txBox="1"/>
            <p:nvPr/>
          </p:nvSpPr>
          <p:spPr>
            <a:xfrm>
              <a:off x="4090940" y="2995589"/>
              <a:ext cx="1011031" cy="622799"/>
            </a:xfrm>
            <a:prstGeom prst="rect">
              <a:avLst/>
            </a:prstGeom>
            <a:noFill/>
          </p:spPr>
          <p:txBody>
            <a:bodyPr wrap="square" rtlCol="0">
              <a:spAutoFit/>
            </a:bodyPr>
            <a:lstStyle/>
            <a:p>
              <a:pPr algn="ctr" rtl="0">
                <a:lnSpc>
                  <a:spcPct val="115000"/>
                </a:lnSpc>
              </a:pPr>
              <a:r>
                <a:rPr lang="en-GB" sz="3200" kern="1200">
                  <a:solidFill>
                    <a:srgbClr val="000000"/>
                  </a:solidFill>
                  <a:effectLst/>
                  <a:latin typeface="SST Arabic Bold"/>
                  <a:ea typeface="Calibri" panose="020F0502020204030204" pitchFamily="34" charset="0"/>
                  <a:cs typeface="Arial" panose="020B0604020202020204" pitchFamily="34" charset="0"/>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7294246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500" fill="hold"/>
                                        <p:tgtEl>
                                          <p:spTgt spid="52"/>
                                        </p:tgtEl>
                                        <p:attrNameLst>
                                          <p:attrName>ppt_x</p:attrName>
                                        </p:attrNameLst>
                                      </p:cBhvr>
                                      <p:tavLst>
                                        <p:tav tm="0">
                                          <p:val>
                                            <p:strVal val="#ppt_x"/>
                                          </p:val>
                                        </p:tav>
                                        <p:tav tm="100000">
                                          <p:val>
                                            <p:strVal val="#ppt_x"/>
                                          </p:val>
                                        </p:tav>
                                      </p:tavLst>
                                    </p:anim>
                                    <p:anim calcmode="lin" valueType="num">
                                      <p:cBhvr additive="base">
                                        <p:cTn id="14"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500" fill="hold"/>
                                        <p:tgtEl>
                                          <p:spTgt spid="53"/>
                                        </p:tgtEl>
                                        <p:attrNameLst>
                                          <p:attrName>ppt_x</p:attrName>
                                        </p:attrNameLst>
                                      </p:cBhvr>
                                      <p:tavLst>
                                        <p:tav tm="0">
                                          <p:val>
                                            <p:strVal val="#ppt_x"/>
                                          </p:val>
                                        </p:tav>
                                        <p:tav tm="100000">
                                          <p:val>
                                            <p:strVal val="#ppt_x"/>
                                          </p:val>
                                        </p:tav>
                                      </p:tavLst>
                                    </p:anim>
                                    <p:anim calcmode="lin" valueType="num">
                                      <p:cBhvr additive="base">
                                        <p:cTn id="20"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4"/>
                                        </p:tgtEl>
                                        <p:attrNameLst>
                                          <p:attrName>style.visibility</p:attrName>
                                        </p:attrNameLst>
                                      </p:cBhvr>
                                      <p:to>
                                        <p:strVal val="visible"/>
                                      </p:to>
                                    </p:set>
                                    <p:anim calcmode="lin" valueType="num">
                                      <p:cBhvr additive="base">
                                        <p:cTn id="25" dur="500" fill="hold"/>
                                        <p:tgtEl>
                                          <p:spTgt spid="54"/>
                                        </p:tgtEl>
                                        <p:attrNameLst>
                                          <p:attrName>ppt_x</p:attrName>
                                        </p:attrNameLst>
                                      </p:cBhvr>
                                      <p:tavLst>
                                        <p:tav tm="0">
                                          <p:val>
                                            <p:strVal val="#ppt_x"/>
                                          </p:val>
                                        </p:tav>
                                        <p:tav tm="100000">
                                          <p:val>
                                            <p:strVal val="#ppt_x"/>
                                          </p:val>
                                        </p:tav>
                                      </p:tavLst>
                                    </p:anim>
                                    <p:anim calcmode="lin" valueType="num">
                                      <p:cBhvr additive="base">
                                        <p:cTn id="26"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8C7D05-620E-FC44-81EC-7C128311CC3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56AD491-440F-D2A0-A6D6-A756AEB3F839}"/>
              </a:ext>
            </a:extLst>
          </p:cNvPr>
          <p:cNvSpPr txBox="1"/>
          <p:nvPr/>
        </p:nvSpPr>
        <p:spPr>
          <a:xfrm>
            <a:off x="2779494" y="-119159"/>
            <a:ext cx="6633012" cy="646331"/>
          </a:xfrm>
          <a:prstGeom prst="rect">
            <a:avLst/>
          </a:prstGeom>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إدارة التحديات والصراعات داخل الفريق</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84FBCAE-CD43-C6EE-E9CB-96A23B0E27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0A0F2BA1-92FD-30C8-C29E-FAA031CFA4EC}"/>
              </a:ext>
            </a:extLst>
          </p:cNvPr>
          <p:cNvSpPr txBox="1"/>
          <p:nvPr/>
        </p:nvSpPr>
        <p:spPr>
          <a:xfrm>
            <a:off x="5564790" y="1044694"/>
            <a:ext cx="5913150" cy="640175"/>
          </a:xfrm>
          <a:prstGeom prst="rect">
            <a:avLst/>
          </a:prstGeom>
          <a:noFill/>
        </p:spPr>
        <p:txBody>
          <a:bodyPr wrap="square">
            <a:spAutoFit/>
          </a:bodyPr>
          <a:lstStyle>
            <a:defPPr>
              <a:defRPr lang="en-US"/>
            </a:defPPr>
            <a:lvl1pPr algn="just" rtl="1">
              <a:lnSpc>
                <a:spcPct val="115000"/>
              </a:lnSpc>
              <a:defRPr sz="3200" b="1">
                <a:solidFill>
                  <a:srgbClr val="168489"/>
                </a:solidFill>
                <a:latin typeface="Times New Roman" panose="02020603050405020304" pitchFamily="18" charset="0"/>
                <a:cs typeface="Adobe Arabic" panose="02040503050201020203" pitchFamily="18" charset="-78"/>
              </a:defRPr>
            </a:lvl1pPr>
          </a:lstStyle>
          <a:p>
            <a:r>
              <a:rPr lang="ar-SA"/>
              <a:t>استراتيجيات إدارة الصراعات:</a:t>
            </a:r>
            <a:endParaRPr lang="en-US"/>
          </a:p>
        </p:txBody>
      </p:sp>
      <p:grpSp>
        <p:nvGrpSpPr>
          <p:cNvPr id="78" name="Group 77">
            <a:extLst>
              <a:ext uri="{FF2B5EF4-FFF2-40B4-BE49-F238E27FC236}">
                <a16:creationId xmlns:a16="http://schemas.microsoft.com/office/drawing/2014/main" id="{580BEBBB-24AA-2FCE-D9D3-4C14A09204D4}"/>
              </a:ext>
            </a:extLst>
          </p:cNvPr>
          <p:cNvGrpSpPr/>
          <p:nvPr/>
        </p:nvGrpSpPr>
        <p:grpSpPr>
          <a:xfrm>
            <a:off x="9178816" y="2268552"/>
            <a:ext cx="2588476" cy="3352801"/>
            <a:chOff x="9178816" y="2268552"/>
            <a:chExt cx="2588476" cy="3352801"/>
          </a:xfrm>
        </p:grpSpPr>
        <p:sp>
          <p:nvSpPr>
            <p:cNvPr id="60" name="Oval 59">
              <a:extLst>
                <a:ext uri="{FF2B5EF4-FFF2-40B4-BE49-F238E27FC236}">
                  <a16:creationId xmlns:a16="http://schemas.microsoft.com/office/drawing/2014/main" id="{8C182757-79EC-FCCE-6F31-36A828855C1B}"/>
                </a:ext>
              </a:extLst>
            </p:cNvPr>
            <p:cNvSpPr/>
            <p:nvPr/>
          </p:nvSpPr>
          <p:spPr>
            <a:xfrm flipH="1">
              <a:off x="9741382" y="2268552"/>
              <a:ext cx="1463345" cy="1462807"/>
            </a:xfrm>
            <a:prstGeom prst="ellipse">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nvGrpSpPr>
            <p:cNvPr id="61" name="Group 60">
              <a:extLst>
                <a:ext uri="{FF2B5EF4-FFF2-40B4-BE49-F238E27FC236}">
                  <a16:creationId xmlns:a16="http://schemas.microsoft.com/office/drawing/2014/main" id="{5CC9F9DB-6171-73C7-FE37-F0E8C2B452F6}"/>
                </a:ext>
              </a:extLst>
            </p:cNvPr>
            <p:cNvGrpSpPr/>
            <p:nvPr/>
          </p:nvGrpSpPr>
          <p:grpSpPr>
            <a:xfrm flipH="1">
              <a:off x="9178816" y="3285980"/>
              <a:ext cx="2588476" cy="2335373"/>
              <a:chOff x="1490157" y="573801"/>
              <a:chExt cx="1243664" cy="863606"/>
            </a:xfrm>
          </p:grpSpPr>
          <p:sp>
            <p:nvSpPr>
              <p:cNvPr id="76" name="Freeform 16">
                <a:extLst>
                  <a:ext uri="{FF2B5EF4-FFF2-40B4-BE49-F238E27FC236}">
                    <a16:creationId xmlns:a16="http://schemas.microsoft.com/office/drawing/2014/main" id="{366445D2-B0E3-2DDB-2CE0-956E8D818DB2}"/>
                  </a:ext>
                </a:extLst>
              </p:cNvPr>
              <p:cNvSpPr/>
              <p:nvPr/>
            </p:nvSpPr>
            <p:spPr>
              <a:xfrm>
                <a:off x="1490157" y="573801"/>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US" sz="3200"/>
              </a:p>
            </p:txBody>
          </p:sp>
          <p:sp>
            <p:nvSpPr>
              <p:cNvPr id="77" name="TextBox 17">
                <a:extLst>
                  <a:ext uri="{FF2B5EF4-FFF2-40B4-BE49-F238E27FC236}">
                    <a16:creationId xmlns:a16="http://schemas.microsoft.com/office/drawing/2014/main" id="{C61A2143-9740-FA25-0BEA-36AD6348877D}"/>
                  </a:ext>
                </a:extLst>
              </p:cNvPr>
              <p:cNvSpPr txBox="1"/>
              <p:nvPr/>
            </p:nvSpPr>
            <p:spPr>
              <a:xfrm>
                <a:off x="1490157" y="592851"/>
                <a:ext cx="1243664" cy="844556"/>
              </a:xfrm>
              <a:prstGeom prst="rect">
                <a:avLst/>
              </a:prstGeom>
            </p:spPr>
            <p:txBody>
              <a:bodyPr lIns="24384" tIns="24384" rIns="24384" bIns="24384" rtlCol="0" anchor="ctr"/>
              <a:lstStyle/>
              <a:p>
                <a:endParaRPr lang="en-US" sz="3200"/>
              </a:p>
            </p:txBody>
          </p:sp>
        </p:grpSp>
        <p:sp>
          <p:nvSpPr>
            <p:cNvPr id="62" name="TextBox 46">
              <a:extLst>
                <a:ext uri="{FF2B5EF4-FFF2-40B4-BE49-F238E27FC236}">
                  <a16:creationId xmlns:a16="http://schemas.microsoft.com/office/drawing/2014/main" id="{1376CE9A-6DC2-CC82-6B4C-2880901445BA}"/>
                </a:ext>
              </a:extLst>
            </p:cNvPr>
            <p:cNvSpPr txBox="1"/>
            <p:nvPr/>
          </p:nvSpPr>
          <p:spPr>
            <a:xfrm flipH="1">
              <a:off x="9454181" y="3961794"/>
              <a:ext cx="2035068" cy="1425819"/>
            </a:xfrm>
            <a:prstGeom prst="rect">
              <a:avLst/>
            </a:prstGeom>
          </p:spPr>
          <p:txBody>
            <a:bodyPr wrap="square" lIns="0" tIns="0" rIns="0" bIns="0" rtlCol="0" anchor="t">
              <a:noAutofit/>
            </a:bodyPr>
            <a:lstStyle/>
            <a:p>
              <a:pPr algn="ctr" rtl="1"/>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التشخيص المبكّر للصراعات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9" name="مربع نص 166">
              <a:extLst>
                <a:ext uri="{FF2B5EF4-FFF2-40B4-BE49-F238E27FC236}">
                  <a16:creationId xmlns:a16="http://schemas.microsoft.com/office/drawing/2014/main" id="{4046DB47-D558-525F-AB7B-86B4AE4A92F9}"/>
                </a:ext>
              </a:extLst>
            </p:cNvPr>
            <p:cNvSpPr txBox="1"/>
            <p:nvPr/>
          </p:nvSpPr>
          <p:spPr>
            <a:xfrm flipH="1">
              <a:off x="9747791" y="2268552"/>
              <a:ext cx="1492545" cy="1149190"/>
            </a:xfrm>
            <a:prstGeom prst="rect">
              <a:avLst/>
            </a:prstGeom>
          </p:spPr>
          <p:txBody>
            <a:bodyPr wrap="square" rtlCol="1">
              <a:noAutofit/>
            </a:bodyPr>
            <a:lstStyle/>
            <a:p>
              <a:pPr algn="ctr" rtl="1"/>
              <a:r>
                <a:rPr lang="en-US" sz="6600" b="1"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01</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9" name="Group 78">
            <a:extLst>
              <a:ext uri="{FF2B5EF4-FFF2-40B4-BE49-F238E27FC236}">
                <a16:creationId xmlns:a16="http://schemas.microsoft.com/office/drawing/2014/main" id="{98A7A04C-5FFE-ABA4-1F36-19BDB2524AB0}"/>
              </a:ext>
            </a:extLst>
          </p:cNvPr>
          <p:cNvGrpSpPr/>
          <p:nvPr/>
        </p:nvGrpSpPr>
        <p:grpSpPr>
          <a:xfrm>
            <a:off x="6261488" y="2268552"/>
            <a:ext cx="2588476" cy="3352801"/>
            <a:chOff x="6261488" y="2268552"/>
            <a:chExt cx="2588476" cy="3352801"/>
          </a:xfrm>
        </p:grpSpPr>
        <p:sp>
          <p:nvSpPr>
            <p:cNvPr id="63" name="Oval 62">
              <a:extLst>
                <a:ext uri="{FF2B5EF4-FFF2-40B4-BE49-F238E27FC236}">
                  <a16:creationId xmlns:a16="http://schemas.microsoft.com/office/drawing/2014/main" id="{E6723217-C28E-88F3-3EF2-AD33ACADE226}"/>
                </a:ext>
              </a:extLst>
            </p:cNvPr>
            <p:cNvSpPr/>
            <p:nvPr/>
          </p:nvSpPr>
          <p:spPr>
            <a:xfrm flipH="1">
              <a:off x="6821924" y="2268552"/>
              <a:ext cx="1463345" cy="1462807"/>
            </a:xfrm>
            <a:prstGeom prst="ellipse">
              <a:avLst/>
            </a:pr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nvGrpSpPr>
            <p:cNvPr id="66" name="Group 65">
              <a:extLst>
                <a:ext uri="{FF2B5EF4-FFF2-40B4-BE49-F238E27FC236}">
                  <a16:creationId xmlns:a16="http://schemas.microsoft.com/office/drawing/2014/main" id="{2BC615EB-9582-CAF0-EC22-5CB1766892B0}"/>
                </a:ext>
              </a:extLst>
            </p:cNvPr>
            <p:cNvGrpSpPr/>
            <p:nvPr/>
          </p:nvGrpSpPr>
          <p:grpSpPr>
            <a:xfrm flipH="1">
              <a:off x="6261488" y="3285980"/>
              <a:ext cx="2588476" cy="2335373"/>
              <a:chOff x="3134843" y="573801"/>
              <a:chExt cx="1243664" cy="863606"/>
            </a:xfrm>
          </p:grpSpPr>
          <p:sp>
            <p:nvSpPr>
              <p:cNvPr id="72" name="Freeform 12">
                <a:extLst>
                  <a:ext uri="{FF2B5EF4-FFF2-40B4-BE49-F238E27FC236}">
                    <a16:creationId xmlns:a16="http://schemas.microsoft.com/office/drawing/2014/main" id="{F8C32660-FD82-ADB9-091F-11F71BD72E51}"/>
                  </a:ext>
                </a:extLst>
              </p:cNvPr>
              <p:cNvSpPr/>
              <p:nvPr/>
            </p:nvSpPr>
            <p:spPr>
              <a:xfrm>
                <a:off x="3134843" y="573801"/>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US" sz="3200"/>
              </a:p>
            </p:txBody>
          </p:sp>
          <p:sp>
            <p:nvSpPr>
              <p:cNvPr id="73" name="TextBox 13">
                <a:extLst>
                  <a:ext uri="{FF2B5EF4-FFF2-40B4-BE49-F238E27FC236}">
                    <a16:creationId xmlns:a16="http://schemas.microsoft.com/office/drawing/2014/main" id="{E4C97947-AD51-A41C-7FCA-DBC6ADEFEA61}"/>
                  </a:ext>
                </a:extLst>
              </p:cNvPr>
              <p:cNvSpPr txBox="1"/>
              <p:nvPr/>
            </p:nvSpPr>
            <p:spPr>
              <a:xfrm>
                <a:off x="3134843" y="592851"/>
                <a:ext cx="1243664" cy="844556"/>
              </a:xfrm>
              <a:prstGeom prst="rect">
                <a:avLst/>
              </a:prstGeom>
            </p:spPr>
            <p:txBody>
              <a:bodyPr lIns="24384" tIns="24384" rIns="24384" bIns="24384" rtlCol="0" anchor="ctr"/>
              <a:lstStyle/>
              <a:p>
                <a:endParaRPr lang="en-US" sz="3200"/>
              </a:p>
            </p:txBody>
          </p:sp>
        </p:grpSp>
        <p:sp>
          <p:nvSpPr>
            <p:cNvPr id="68" name="TextBox 45">
              <a:extLst>
                <a:ext uri="{FF2B5EF4-FFF2-40B4-BE49-F238E27FC236}">
                  <a16:creationId xmlns:a16="http://schemas.microsoft.com/office/drawing/2014/main" id="{5E8A5A4D-8018-C974-EEB1-6D41BD67BE3B}"/>
                </a:ext>
              </a:extLst>
            </p:cNvPr>
            <p:cNvSpPr txBox="1"/>
            <p:nvPr/>
          </p:nvSpPr>
          <p:spPr>
            <a:xfrm flipH="1">
              <a:off x="6781911" y="4088892"/>
              <a:ext cx="1545938" cy="1532461"/>
            </a:xfrm>
            <a:prstGeom prst="rect">
              <a:avLst/>
            </a:prstGeom>
          </p:spPr>
          <p:txBody>
            <a:bodyPr wrap="square" lIns="0" tIns="0" rIns="0" bIns="0" rtlCol="0" anchor="t">
              <a:noAutofit/>
            </a:bodyPr>
            <a:lstStyle/>
            <a:p>
              <a:pPr algn="ctr" rtl="1"/>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تبنّي مبدأ الشفافية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0" name="مربع نص 166">
              <a:extLst>
                <a:ext uri="{FF2B5EF4-FFF2-40B4-BE49-F238E27FC236}">
                  <a16:creationId xmlns:a16="http://schemas.microsoft.com/office/drawing/2014/main" id="{3601120F-9984-04E8-0268-EFB42F2F8008}"/>
                </a:ext>
              </a:extLst>
            </p:cNvPr>
            <p:cNvSpPr txBox="1"/>
            <p:nvPr/>
          </p:nvSpPr>
          <p:spPr>
            <a:xfrm flipH="1">
              <a:off x="6835305" y="2268552"/>
              <a:ext cx="1492545" cy="1149190"/>
            </a:xfrm>
            <a:prstGeom prst="rect">
              <a:avLst/>
            </a:prstGeom>
          </p:spPr>
          <p:txBody>
            <a:bodyPr wrap="square" rtlCol="1">
              <a:noAutofit/>
            </a:bodyPr>
            <a:lstStyle/>
            <a:p>
              <a:pPr algn="ctr" rtl="1"/>
              <a:r>
                <a:rPr lang="en-US" sz="6600" b="1"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02</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80" name="Group 79">
            <a:extLst>
              <a:ext uri="{FF2B5EF4-FFF2-40B4-BE49-F238E27FC236}">
                <a16:creationId xmlns:a16="http://schemas.microsoft.com/office/drawing/2014/main" id="{9C905512-F03E-99D9-B3F0-A8D50B6F0CBA}"/>
              </a:ext>
            </a:extLst>
          </p:cNvPr>
          <p:cNvGrpSpPr/>
          <p:nvPr/>
        </p:nvGrpSpPr>
        <p:grpSpPr>
          <a:xfrm>
            <a:off x="3342029" y="2268552"/>
            <a:ext cx="2588476" cy="3378026"/>
            <a:chOff x="3342029" y="2268552"/>
            <a:chExt cx="2588476" cy="3378026"/>
          </a:xfrm>
        </p:grpSpPr>
        <p:sp>
          <p:nvSpPr>
            <p:cNvPr id="64" name="Oval 63">
              <a:extLst>
                <a:ext uri="{FF2B5EF4-FFF2-40B4-BE49-F238E27FC236}">
                  <a16:creationId xmlns:a16="http://schemas.microsoft.com/office/drawing/2014/main" id="{7922C147-0580-D7B4-3758-BAF935A1D358}"/>
                </a:ext>
              </a:extLst>
            </p:cNvPr>
            <p:cNvSpPr/>
            <p:nvPr/>
          </p:nvSpPr>
          <p:spPr>
            <a:xfrm flipH="1">
              <a:off x="3904595" y="2268552"/>
              <a:ext cx="1463345" cy="1462807"/>
            </a:xfrm>
            <a:prstGeom prst="ellipse">
              <a:avLst/>
            </a:prstGeom>
            <a:solidFill>
              <a:schemeClr val="bg1">
                <a:lumMod val="50000"/>
              </a:schemeClr>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nvGrpSpPr>
            <p:cNvPr id="65" name="Group 64">
              <a:extLst>
                <a:ext uri="{FF2B5EF4-FFF2-40B4-BE49-F238E27FC236}">
                  <a16:creationId xmlns:a16="http://schemas.microsoft.com/office/drawing/2014/main" id="{897935F1-2C97-945B-4A1C-76F20EC4A68F}"/>
                </a:ext>
              </a:extLst>
            </p:cNvPr>
            <p:cNvGrpSpPr/>
            <p:nvPr/>
          </p:nvGrpSpPr>
          <p:grpSpPr>
            <a:xfrm flipH="1">
              <a:off x="3342029" y="3285980"/>
              <a:ext cx="2588476" cy="2335373"/>
              <a:chOff x="4780730" y="573801"/>
              <a:chExt cx="1243664" cy="863606"/>
            </a:xfrm>
          </p:grpSpPr>
          <p:sp>
            <p:nvSpPr>
              <p:cNvPr id="74" name="Freeform 8">
                <a:extLst>
                  <a:ext uri="{FF2B5EF4-FFF2-40B4-BE49-F238E27FC236}">
                    <a16:creationId xmlns:a16="http://schemas.microsoft.com/office/drawing/2014/main" id="{18A9AAF2-C9C7-BD55-827A-B611877935FD}"/>
                  </a:ext>
                </a:extLst>
              </p:cNvPr>
              <p:cNvSpPr/>
              <p:nvPr/>
            </p:nvSpPr>
            <p:spPr>
              <a:xfrm>
                <a:off x="4780730" y="573801"/>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US" sz="3200"/>
              </a:p>
            </p:txBody>
          </p:sp>
          <p:sp>
            <p:nvSpPr>
              <p:cNvPr id="75" name="TextBox 9">
                <a:extLst>
                  <a:ext uri="{FF2B5EF4-FFF2-40B4-BE49-F238E27FC236}">
                    <a16:creationId xmlns:a16="http://schemas.microsoft.com/office/drawing/2014/main" id="{0965B17D-DFFB-8441-EA25-B5B2C5E292AC}"/>
                  </a:ext>
                </a:extLst>
              </p:cNvPr>
              <p:cNvSpPr txBox="1"/>
              <p:nvPr/>
            </p:nvSpPr>
            <p:spPr>
              <a:xfrm>
                <a:off x="4780730" y="592851"/>
                <a:ext cx="1243664" cy="844556"/>
              </a:xfrm>
              <a:prstGeom prst="rect">
                <a:avLst/>
              </a:prstGeom>
            </p:spPr>
            <p:txBody>
              <a:bodyPr lIns="24384" tIns="24384" rIns="24384" bIns="24384" rtlCol="0" anchor="ctr"/>
              <a:lstStyle/>
              <a:p>
                <a:endParaRPr lang="en-US" sz="3200"/>
              </a:p>
            </p:txBody>
          </p:sp>
        </p:grpSp>
        <p:sp>
          <p:nvSpPr>
            <p:cNvPr id="67" name="TextBox 44">
              <a:extLst>
                <a:ext uri="{FF2B5EF4-FFF2-40B4-BE49-F238E27FC236}">
                  <a16:creationId xmlns:a16="http://schemas.microsoft.com/office/drawing/2014/main" id="{8F7B8104-C1A1-A838-5B16-62577B1EAB00}"/>
                </a:ext>
              </a:extLst>
            </p:cNvPr>
            <p:cNvSpPr txBox="1"/>
            <p:nvPr/>
          </p:nvSpPr>
          <p:spPr>
            <a:xfrm flipH="1">
              <a:off x="3655050" y="4093476"/>
              <a:ext cx="1962013" cy="1553102"/>
            </a:xfrm>
            <a:prstGeom prst="rect">
              <a:avLst/>
            </a:prstGeom>
          </p:spPr>
          <p:txBody>
            <a:bodyPr wrap="square" lIns="0" tIns="0" rIns="0" bIns="0" rtlCol="0" anchor="t">
              <a:noAutofit/>
            </a:bodyPr>
            <a:lstStyle/>
            <a:p>
              <a:pPr algn="ctr" rtl="1"/>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استراتيجيات الحلّ الفعّالة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1" name="مربع نص 166">
              <a:extLst>
                <a:ext uri="{FF2B5EF4-FFF2-40B4-BE49-F238E27FC236}">
                  <a16:creationId xmlns:a16="http://schemas.microsoft.com/office/drawing/2014/main" id="{8C64257F-836F-404F-22A5-8DBBE5222A94}"/>
                </a:ext>
              </a:extLst>
            </p:cNvPr>
            <p:cNvSpPr txBox="1"/>
            <p:nvPr/>
          </p:nvSpPr>
          <p:spPr>
            <a:xfrm flipH="1">
              <a:off x="3904594" y="2268552"/>
              <a:ext cx="1492545" cy="1149190"/>
            </a:xfrm>
            <a:prstGeom prst="rect">
              <a:avLst/>
            </a:prstGeom>
          </p:spPr>
          <p:txBody>
            <a:bodyPr wrap="square" rtlCol="1">
              <a:noAutofit/>
            </a:bodyPr>
            <a:lstStyle/>
            <a:p>
              <a:pPr algn="ctr" rtl="0"/>
              <a:r>
                <a:rPr lang="en-US" sz="6600" b="1"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03</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81" name="Group 80">
            <a:extLst>
              <a:ext uri="{FF2B5EF4-FFF2-40B4-BE49-F238E27FC236}">
                <a16:creationId xmlns:a16="http://schemas.microsoft.com/office/drawing/2014/main" id="{3F3A3BDF-3A84-A7CB-9FFC-400972AAF597}"/>
              </a:ext>
            </a:extLst>
          </p:cNvPr>
          <p:cNvGrpSpPr/>
          <p:nvPr/>
        </p:nvGrpSpPr>
        <p:grpSpPr>
          <a:xfrm>
            <a:off x="424708" y="2268552"/>
            <a:ext cx="2588477" cy="3352802"/>
            <a:chOff x="424708" y="2268552"/>
            <a:chExt cx="2588477" cy="3352802"/>
          </a:xfrm>
        </p:grpSpPr>
        <p:sp>
          <p:nvSpPr>
            <p:cNvPr id="16" name="Oval 15">
              <a:extLst>
                <a:ext uri="{FF2B5EF4-FFF2-40B4-BE49-F238E27FC236}">
                  <a16:creationId xmlns:a16="http://schemas.microsoft.com/office/drawing/2014/main" id="{A922EBA3-4399-02B4-16FD-9302B5531282}"/>
                </a:ext>
              </a:extLst>
            </p:cNvPr>
            <p:cNvSpPr/>
            <p:nvPr/>
          </p:nvSpPr>
          <p:spPr>
            <a:xfrm flipH="1">
              <a:off x="1001681" y="2268552"/>
              <a:ext cx="1463346" cy="1462807"/>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nvGrpSpPr>
            <p:cNvPr id="55" name="Group 54">
              <a:extLst>
                <a:ext uri="{FF2B5EF4-FFF2-40B4-BE49-F238E27FC236}">
                  <a16:creationId xmlns:a16="http://schemas.microsoft.com/office/drawing/2014/main" id="{687CB94A-C7A7-80EF-2EF0-10DF462CF5EF}"/>
                </a:ext>
              </a:extLst>
            </p:cNvPr>
            <p:cNvGrpSpPr/>
            <p:nvPr/>
          </p:nvGrpSpPr>
          <p:grpSpPr>
            <a:xfrm flipH="1">
              <a:off x="424708" y="3285980"/>
              <a:ext cx="2588477" cy="2335374"/>
              <a:chOff x="0" y="573801"/>
              <a:chExt cx="1243664" cy="863606"/>
            </a:xfrm>
          </p:grpSpPr>
          <p:sp>
            <p:nvSpPr>
              <p:cNvPr id="58" name="Freeform 4">
                <a:extLst>
                  <a:ext uri="{FF2B5EF4-FFF2-40B4-BE49-F238E27FC236}">
                    <a16:creationId xmlns:a16="http://schemas.microsoft.com/office/drawing/2014/main" id="{6C5B5735-A00F-F8B6-CFD7-426F0B542D97}"/>
                  </a:ext>
                </a:extLst>
              </p:cNvPr>
              <p:cNvSpPr/>
              <p:nvPr/>
            </p:nvSpPr>
            <p:spPr>
              <a:xfrm>
                <a:off x="0" y="573801"/>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US" sz="3200"/>
              </a:p>
            </p:txBody>
          </p:sp>
          <p:sp>
            <p:nvSpPr>
              <p:cNvPr id="59" name="TextBox 5">
                <a:extLst>
                  <a:ext uri="{FF2B5EF4-FFF2-40B4-BE49-F238E27FC236}">
                    <a16:creationId xmlns:a16="http://schemas.microsoft.com/office/drawing/2014/main" id="{C598AAD9-7217-541F-3A1D-959DAFC11DAC}"/>
                  </a:ext>
                </a:extLst>
              </p:cNvPr>
              <p:cNvSpPr txBox="1"/>
              <p:nvPr/>
            </p:nvSpPr>
            <p:spPr>
              <a:xfrm>
                <a:off x="0" y="592851"/>
                <a:ext cx="1243664" cy="844556"/>
              </a:xfrm>
              <a:prstGeom prst="rect">
                <a:avLst/>
              </a:prstGeom>
            </p:spPr>
            <p:txBody>
              <a:bodyPr lIns="24384" tIns="24384" rIns="24384" bIns="24384" rtlCol="0" anchor="ctr"/>
              <a:lstStyle/>
              <a:p>
                <a:endParaRPr lang="en-US" sz="3200"/>
              </a:p>
            </p:txBody>
          </p:sp>
        </p:grpSp>
        <p:sp>
          <p:nvSpPr>
            <p:cNvPr id="56" name="TextBox 43">
              <a:extLst>
                <a:ext uri="{FF2B5EF4-FFF2-40B4-BE49-F238E27FC236}">
                  <a16:creationId xmlns:a16="http://schemas.microsoft.com/office/drawing/2014/main" id="{1D5784FC-6279-A5E0-8C7B-6916AB8A5A66}"/>
                </a:ext>
              </a:extLst>
            </p:cNvPr>
            <p:cNvSpPr txBox="1"/>
            <p:nvPr/>
          </p:nvSpPr>
          <p:spPr>
            <a:xfrm flipH="1">
              <a:off x="618404" y="4018359"/>
              <a:ext cx="2201509" cy="1369253"/>
            </a:xfrm>
            <a:prstGeom prst="rect">
              <a:avLst/>
            </a:prstGeom>
          </p:spPr>
          <p:txBody>
            <a:bodyPr wrap="square" lIns="0" tIns="0" rIns="0" bIns="0" rtlCol="0" anchor="t">
              <a:noAutofit/>
            </a:bodyPr>
            <a:lstStyle/>
            <a:p>
              <a:pPr algn="ct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مهارات التواصل الفعّال</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7" name="مربع نص 166">
              <a:extLst>
                <a:ext uri="{FF2B5EF4-FFF2-40B4-BE49-F238E27FC236}">
                  <a16:creationId xmlns:a16="http://schemas.microsoft.com/office/drawing/2014/main" id="{3CEA2C6E-89D8-DDCA-1448-EF4DE38A48DC}"/>
                </a:ext>
              </a:extLst>
            </p:cNvPr>
            <p:cNvSpPr txBox="1"/>
            <p:nvPr/>
          </p:nvSpPr>
          <p:spPr>
            <a:xfrm flipH="1">
              <a:off x="973888" y="2268552"/>
              <a:ext cx="1492546" cy="1149190"/>
            </a:xfrm>
            <a:prstGeom prst="rect">
              <a:avLst/>
            </a:prstGeom>
          </p:spPr>
          <p:txBody>
            <a:bodyPr wrap="square" rtlCol="1">
              <a:noAutofit/>
            </a:bodyPr>
            <a:lstStyle/>
            <a:p>
              <a:pPr algn="ctr"/>
              <a:r>
                <a:rPr lang="en-US" sz="6600" b="1" kern="1200" dirty="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04</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7657326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ppt_x"/>
                                          </p:val>
                                        </p:tav>
                                        <p:tav tm="100000">
                                          <p:val>
                                            <p:strVal val="#ppt_x"/>
                                          </p:val>
                                        </p:tav>
                                      </p:tavLst>
                                    </p:anim>
                                    <p:anim calcmode="lin" valueType="num">
                                      <p:cBhvr additive="base">
                                        <p:cTn id="8"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9"/>
                                        </p:tgtEl>
                                        <p:attrNameLst>
                                          <p:attrName>style.visibility</p:attrName>
                                        </p:attrNameLst>
                                      </p:cBhvr>
                                      <p:to>
                                        <p:strVal val="visible"/>
                                      </p:to>
                                    </p:set>
                                    <p:anim calcmode="lin" valueType="num">
                                      <p:cBhvr additive="base">
                                        <p:cTn id="13" dur="500" fill="hold"/>
                                        <p:tgtEl>
                                          <p:spTgt spid="79"/>
                                        </p:tgtEl>
                                        <p:attrNameLst>
                                          <p:attrName>ppt_x</p:attrName>
                                        </p:attrNameLst>
                                      </p:cBhvr>
                                      <p:tavLst>
                                        <p:tav tm="0">
                                          <p:val>
                                            <p:strVal val="#ppt_x"/>
                                          </p:val>
                                        </p:tav>
                                        <p:tav tm="100000">
                                          <p:val>
                                            <p:strVal val="#ppt_x"/>
                                          </p:val>
                                        </p:tav>
                                      </p:tavLst>
                                    </p:anim>
                                    <p:anim calcmode="lin" valueType="num">
                                      <p:cBhvr additive="base">
                                        <p:cTn id="14" dur="500" fill="hold"/>
                                        <p:tgtEl>
                                          <p:spTgt spid="7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0"/>
                                        </p:tgtEl>
                                        <p:attrNameLst>
                                          <p:attrName>style.visibility</p:attrName>
                                        </p:attrNameLst>
                                      </p:cBhvr>
                                      <p:to>
                                        <p:strVal val="visible"/>
                                      </p:to>
                                    </p:set>
                                    <p:anim calcmode="lin" valueType="num">
                                      <p:cBhvr additive="base">
                                        <p:cTn id="19" dur="500" fill="hold"/>
                                        <p:tgtEl>
                                          <p:spTgt spid="80"/>
                                        </p:tgtEl>
                                        <p:attrNameLst>
                                          <p:attrName>ppt_x</p:attrName>
                                        </p:attrNameLst>
                                      </p:cBhvr>
                                      <p:tavLst>
                                        <p:tav tm="0">
                                          <p:val>
                                            <p:strVal val="#ppt_x"/>
                                          </p:val>
                                        </p:tav>
                                        <p:tav tm="100000">
                                          <p:val>
                                            <p:strVal val="#ppt_x"/>
                                          </p:val>
                                        </p:tav>
                                      </p:tavLst>
                                    </p:anim>
                                    <p:anim calcmode="lin" valueType="num">
                                      <p:cBhvr additive="base">
                                        <p:cTn id="20"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1"/>
                                        </p:tgtEl>
                                        <p:attrNameLst>
                                          <p:attrName>style.visibility</p:attrName>
                                        </p:attrNameLst>
                                      </p:cBhvr>
                                      <p:to>
                                        <p:strVal val="visible"/>
                                      </p:to>
                                    </p:set>
                                    <p:anim calcmode="lin" valueType="num">
                                      <p:cBhvr additive="base">
                                        <p:cTn id="25" dur="500" fill="hold"/>
                                        <p:tgtEl>
                                          <p:spTgt spid="81"/>
                                        </p:tgtEl>
                                        <p:attrNameLst>
                                          <p:attrName>ppt_x</p:attrName>
                                        </p:attrNameLst>
                                      </p:cBhvr>
                                      <p:tavLst>
                                        <p:tav tm="0">
                                          <p:val>
                                            <p:strVal val="#ppt_x"/>
                                          </p:val>
                                        </p:tav>
                                        <p:tav tm="100000">
                                          <p:val>
                                            <p:strVal val="#ppt_x"/>
                                          </p:val>
                                        </p:tav>
                                      </p:tavLst>
                                    </p:anim>
                                    <p:anim calcmode="lin" valueType="num">
                                      <p:cBhvr additive="base">
                                        <p:cTn id="26"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93D0F-8C0B-A704-98E9-69B5600CEA51}"/>
            </a:ext>
          </a:extLst>
        </p:cNvPr>
        <p:cNvGrpSpPr/>
        <p:nvPr/>
      </p:nvGrpSpPr>
      <p:grpSpPr>
        <a:xfrm>
          <a:off x="0" y="0"/>
          <a:ext cx="0" cy="0"/>
          <a:chOff x="0" y="0"/>
          <a:chExt cx="0" cy="0"/>
        </a:xfrm>
      </p:grpSpPr>
      <p:pic>
        <p:nvPicPr>
          <p:cNvPr id="4098" name="Picture 2" descr="Book ideas logo Royalty Free Vector Image - VectorStock">
            <a:extLst>
              <a:ext uri="{FF2B5EF4-FFF2-40B4-BE49-F238E27FC236}">
                <a16:creationId xmlns:a16="http://schemas.microsoft.com/office/drawing/2014/main" id="{86143CFB-3995-FD0B-0AA5-EF613F57BFA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194" t="16297" r="23796" b="31428"/>
          <a:stretch/>
        </p:blipFill>
        <p:spPr bwMode="auto">
          <a:xfrm>
            <a:off x="7141028" y="2336800"/>
            <a:ext cx="4234839" cy="3213467"/>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0BBDCA5C-5FC1-FFAE-46F8-91F315677836}"/>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نشاط </a:t>
            </a:r>
            <a:r>
              <a:rPr lang="ar-SA"/>
              <a:t>تعارف المشاركين</a:t>
            </a:r>
            <a:endParaRPr lang="en-US"/>
          </a:p>
        </p:txBody>
      </p:sp>
      <p:sp>
        <p:nvSpPr>
          <p:cNvPr id="8" name="TextBox 7">
            <a:extLst>
              <a:ext uri="{FF2B5EF4-FFF2-40B4-BE49-F238E27FC236}">
                <a16:creationId xmlns:a16="http://schemas.microsoft.com/office/drawing/2014/main" id="{415A39AA-EA0E-6F14-6DE4-D549106193AE}"/>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97BF28F6-6F35-6F46-D161-B6B34E098A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Tree>
    <p:extLst>
      <p:ext uri="{BB962C8B-B14F-4D97-AF65-F5344CB8AC3E}">
        <p14:creationId xmlns:p14="http://schemas.microsoft.com/office/powerpoint/2010/main" val="18169009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29512D-CB25-ED6D-1DA8-D5045F48EF8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0559502-6225-3899-FB33-19BE98CA9398}"/>
              </a:ext>
            </a:extLst>
          </p:cNvPr>
          <p:cNvSpPr txBox="1"/>
          <p:nvPr/>
        </p:nvSpPr>
        <p:spPr>
          <a:xfrm>
            <a:off x="2779494" y="-252509"/>
            <a:ext cx="6633012" cy="854080"/>
          </a:xfrm>
          <a:prstGeom prst="rect">
            <a:avLst/>
          </a:prstGeom>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حالة دراسية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6A3B293-0E0A-EFD3-2564-B6641D26F4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68C1A440-BADA-07E6-134C-4A3DA46EC0E6}"/>
              </a:ext>
            </a:extLst>
          </p:cNvPr>
          <p:cNvSpPr txBox="1"/>
          <p:nvPr/>
        </p:nvSpPr>
        <p:spPr>
          <a:xfrm>
            <a:off x="5351489" y="1977064"/>
            <a:ext cx="6027624" cy="3108543"/>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في مبادرة "بصمة خير" التطوّعية، نشب خلاف بين فريق الإعلام وفريق العمل الميداني حول أولويات التصوير والتوثيق. استخدم قائد المشروع استراتيجية الحوار المفتوح، حيث جمع الفريقين في جلسة عصف ذهني لوضع بروتوكول مشترك للعمل، ينظّم عملية التوثيق دون الإخلال بسير العمل الميداني. نجحت هذه المقاربة في تحويل الصراع إلى فرصة لتطوير إجراءات العمل وتعزيز التكامل بين الفريقين</a:t>
            </a:r>
            <a:endParaRPr lang="en-US"/>
          </a:p>
        </p:txBody>
      </p:sp>
      <p:sp>
        <p:nvSpPr>
          <p:cNvPr id="10" name="Rectangle: Rounded Corners 9">
            <a:extLst>
              <a:ext uri="{FF2B5EF4-FFF2-40B4-BE49-F238E27FC236}">
                <a16:creationId xmlns:a16="http://schemas.microsoft.com/office/drawing/2014/main" id="{1F808166-9D44-B536-9F14-B7F2B5574F7B}"/>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amwork ">
            <a:extLst>
              <a:ext uri="{FF2B5EF4-FFF2-40B4-BE49-F238E27FC236}">
                <a16:creationId xmlns:a16="http://schemas.microsoft.com/office/drawing/2014/main" id="{7A9EE8E3-ADBF-42C6-09C1-F1F48D800C6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7390" y="826053"/>
            <a:ext cx="4008327" cy="4008327"/>
          </a:xfrm>
          <a:prstGeom prst="rect">
            <a:avLst/>
          </a:prstGeom>
          <a:noFill/>
          <a:ln>
            <a:noFill/>
          </a:ln>
        </p:spPr>
      </p:pic>
    </p:spTree>
    <p:extLst>
      <p:ext uri="{BB962C8B-B14F-4D97-AF65-F5344CB8AC3E}">
        <p14:creationId xmlns:p14="http://schemas.microsoft.com/office/powerpoint/2010/main" val="7242134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2E2CEB-DD4D-43ED-B5B0-B5B20685E55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6DB899A-CE14-5E36-ED78-4F94ED445860}"/>
              </a:ext>
            </a:extLst>
          </p:cNvPr>
          <p:cNvSpPr txBox="1"/>
          <p:nvPr/>
        </p:nvSpPr>
        <p:spPr>
          <a:xfrm>
            <a:off x="2779494" y="-195359"/>
            <a:ext cx="6633012" cy="729430"/>
          </a:xfrm>
          <a:prstGeom prst="rect">
            <a:avLst/>
          </a:prstGeom>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قياس الأثر وتقييم النتائج</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29FBAE1-8F05-4247-5534-89BC899AA6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5A83BA5E-1B84-DC09-0602-87C8EA8C1539}"/>
              </a:ext>
            </a:extLst>
          </p:cNvPr>
          <p:cNvSpPr txBox="1"/>
          <p:nvPr/>
        </p:nvSpPr>
        <p:spPr>
          <a:xfrm>
            <a:off x="5351489" y="2434264"/>
            <a:ext cx="6027624" cy="3108543"/>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قياس الأثر ليس ترفاً أو إجراءً شكلياً، بل هو ضرورة استراتيجية للمشاريع التطوّعية للأسباب التالية:</a:t>
            </a:r>
            <a:endParaRPr lang="en-US"/>
          </a:p>
          <a:p>
            <a:r>
              <a:rPr lang="ar-SA"/>
              <a:t>1. تحديد مدى تحقيق الأهداف وفعالية التدخّلات.</a:t>
            </a:r>
            <a:endParaRPr lang="en-US"/>
          </a:p>
          <a:p>
            <a:r>
              <a:rPr lang="ar-SA"/>
              <a:t>2. تعزيز المساءلة أمام المستفيدين والداعمين والمجتمع. </a:t>
            </a:r>
            <a:endParaRPr lang="en-US"/>
          </a:p>
          <a:p>
            <a:r>
              <a:rPr lang="ar-SA"/>
              <a:t>3. توجيه القرارات المستقبلية وتحسين التخطيط.</a:t>
            </a:r>
            <a:endParaRPr lang="en-US"/>
          </a:p>
          <a:p>
            <a:r>
              <a:rPr lang="ar-SA"/>
              <a:t>4. رفع معنويات المتطوّعين بإظهار نتائج جهودهم.</a:t>
            </a:r>
            <a:endParaRPr lang="en-US"/>
          </a:p>
          <a:p>
            <a:r>
              <a:rPr lang="ar-SA"/>
              <a:t>5. جذب الدعم والتمويل للمشاريع المستقبلية.</a:t>
            </a:r>
            <a:endParaRPr lang="en-US"/>
          </a:p>
        </p:txBody>
      </p:sp>
      <p:sp>
        <p:nvSpPr>
          <p:cNvPr id="10" name="Rectangle: Rounded Corners 9">
            <a:extLst>
              <a:ext uri="{FF2B5EF4-FFF2-40B4-BE49-F238E27FC236}">
                <a16:creationId xmlns:a16="http://schemas.microsoft.com/office/drawing/2014/main" id="{64C070A6-01F2-9E97-5940-31A47096D1BB}"/>
              </a:ext>
            </a:extLst>
          </p:cNvPr>
          <p:cNvSpPr/>
          <p:nvPr/>
        </p:nvSpPr>
        <p:spPr>
          <a:xfrm rot="4768334">
            <a:off x="-5278084" y="-191844"/>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amwork ">
            <a:extLst>
              <a:ext uri="{FF2B5EF4-FFF2-40B4-BE49-F238E27FC236}">
                <a16:creationId xmlns:a16="http://schemas.microsoft.com/office/drawing/2014/main" id="{0CCDCAE7-F048-1816-5382-768DB8CF4C2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67460" y="826052"/>
            <a:ext cx="4008327" cy="4008327"/>
          </a:xfrm>
          <a:prstGeom prst="rect">
            <a:avLst/>
          </a:prstGeom>
          <a:noFill/>
          <a:ln>
            <a:noFill/>
          </a:ln>
        </p:spPr>
      </p:pic>
      <p:sp>
        <p:nvSpPr>
          <p:cNvPr id="3" name="TextBox 2">
            <a:extLst>
              <a:ext uri="{FF2B5EF4-FFF2-40B4-BE49-F238E27FC236}">
                <a16:creationId xmlns:a16="http://schemas.microsoft.com/office/drawing/2014/main" id="{30183419-1434-9062-4206-4F346BB68B5C}"/>
              </a:ext>
            </a:extLst>
          </p:cNvPr>
          <p:cNvSpPr txBox="1"/>
          <p:nvPr/>
        </p:nvSpPr>
        <p:spPr>
          <a:xfrm>
            <a:off x="5564790" y="1044694"/>
            <a:ext cx="5913150" cy="473206"/>
          </a:xfrm>
          <a:prstGeom prst="rect">
            <a:avLst/>
          </a:prstGeom>
          <a:noFill/>
        </p:spPr>
        <p:txBody>
          <a:bodyPr wrap="square">
            <a:spAutoFit/>
          </a:bodyPr>
          <a:lstStyle>
            <a:defPPr>
              <a:defRPr lang="en-US"/>
            </a:defPPr>
            <a:lvl1pPr algn="just" rtl="1">
              <a:lnSpc>
                <a:spcPct val="115000"/>
              </a:lnSpc>
              <a:defRPr sz="3200" b="1">
                <a:solidFill>
                  <a:srgbClr val="168489"/>
                </a:solidFill>
                <a:latin typeface="Times New Roman" panose="02020603050405020304" pitchFamily="18" charset="0"/>
                <a:cs typeface="Adobe Arabic" panose="02040503050201020203" pitchFamily="18" charset="-78"/>
              </a:defRPr>
            </a:lvl1pPr>
          </a:lstStyle>
          <a:p>
            <a:r>
              <a:rPr lang="ar-SA" dirty="0"/>
              <a:t>أهمية قياس الأثر في العمل </a:t>
            </a:r>
            <a:r>
              <a:rPr lang="ar-SA"/>
              <a:t>التطوّعي:</a:t>
            </a:r>
            <a:endParaRPr lang="en-US" dirty="0"/>
          </a:p>
        </p:txBody>
      </p:sp>
      <p:pic>
        <p:nvPicPr>
          <p:cNvPr id="4" name="Picture 3" descr="Volunteer">
            <a:extLst>
              <a:ext uri="{FF2B5EF4-FFF2-40B4-BE49-F238E27FC236}">
                <a16:creationId xmlns:a16="http://schemas.microsoft.com/office/drawing/2014/main" id="{55480EBF-F4D3-0C93-D751-3D6B4088EE5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5891" y="1834932"/>
            <a:ext cx="4307205" cy="4307205"/>
          </a:xfrm>
          <a:prstGeom prst="rect">
            <a:avLst/>
          </a:prstGeom>
          <a:noFill/>
          <a:ln>
            <a:noFill/>
          </a:ln>
        </p:spPr>
      </p:pic>
    </p:spTree>
    <p:extLst>
      <p:ext uri="{BB962C8B-B14F-4D97-AF65-F5344CB8AC3E}">
        <p14:creationId xmlns:p14="http://schemas.microsoft.com/office/powerpoint/2010/main" val="15515026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07466B-B2CA-A420-EFCD-CCFD4F76E3D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F19F15C-4494-B880-3FFB-EDD91F4A7524}"/>
              </a:ext>
            </a:extLst>
          </p:cNvPr>
          <p:cNvSpPr txBox="1"/>
          <p:nvPr/>
        </p:nvSpPr>
        <p:spPr>
          <a:xfrm>
            <a:off x="2779494" y="-195359"/>
            <a:ext cx="6633012" cy="729430"/>
          </a:xfrm>
          <a:prstGeom prst="rect">
            <a:avLst/>
          </a:prstGeom>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قياس الأثر وتقييم النتائج</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0C6426F-BE77-7FD6-D51C-CD0D0ED4B4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2A39378F-4886-252C-675D-61B68C02F23E}"/>
              </a:ext>
            </a:extLst>
          </p:cNvPr>
          <p:cNvSpPr txBox="1"/>
          <p:nvPr/>
        </p:nvSpPr>
        <p:spPr>
          <a:xfrm>
            <a:off x="5564790" y="1044694"/>
            <a:ext cx="5913150" cy="473206"/>
          </a:xfrm>
          <a:prstGeom prst="rect">
            <a:avLst/>
          </a:prstGeom>
          <a:noFill/>
        </p:spPr>
        <p:txBody>
          <a:bodyPr wrap="square">
            <a:spAutoFit/>
          </a:bodyPr>
          <a:lstStyle>
            <a:defPPr>
              <a:defRPr lang="en-US"/>
            </a:defPPr>
            <a:lvl1pPr algn="just" rtl="1">
              <a:lnSpc>
                <a:spcPct val="115000"/>
              </a:lnSpc>
              <a:defRPr sz="3200" b="1">
                <a:solidFill>
                  <a:srgbClr val="168489"/>
                </a:solidFill>
                <a:latin typeface="Times New Roman" panose="02020603050405020304" pitchFamily="18" charset="0"/>
                <a:cs typeface="Adobe Arabic" panose="02040503050201020203" pitchFamily="18" charset="-78"/>
              </a:defRPr>
            </a:lvl1pPr>
          </a:lstStyle>
          <a:p>
            <a:r>
              <a:rPr lang="ar-SA" dirty="0"/>
              <a:t>مستويات قياس </a:t>
            </a:r>
            <a:r>
              <a:rPr lang="ar-SA"/>
              <a:t>الأثر:</a:t>
            </a:r>
            <a:endParaRPr lang="en-US" dirty="0"/>
          </a:p>
        </p:txBody>
      </p:sp>
      <p:pic>
        <p:nvPicPr>
          <p:cNvPr id="4" name="Picture 3" descr="Volunteer">
            <a:extLst>
              <a:ext uri="{FF2B5EF4-FFF2-40B4-BE49-F238E27FC236}">
                <a16:creationId xmlns:a16="http://schemas.microsoft.com/office/drawing/2014/main" id="{0238F3B1-CBE6-D232-B6D8-7EB1D21E3A7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74909" y="1834932"/>
            <a:ext cx="4307205" cy="4307205"/>
          </a:xfrm>
          <a:prstGeom prst="rect">
            <a:avLst/>
          </a:prstGeom>
          <a:noFill/>
          <a:ln>
            <a:noFill/>
          </a:ln>
        </p:spPr>
      </p:pic>
      <p:grpSp>
        <p:nvGrpSpPr>
          <p:cNvPr id="42" name="Group 41">
            <a:extLst>
              <a:ext uri="{FF2B5EF4-FFF2-40B4-BE49-F238E27FC236}">
                <a16:creationId xmlns:a16="http://schemas.microsoft.com/office/drawing/2014/main" id="{AE29AF4D-8CB0-79F6-79AF-E7BFC1CBB44C}"/>
              </a:ext>
            </a:extLst>
          </p:cNvPr>
          <p:cNvGrpSpPr/>
          <p:nvPr/>
        </p:nvGrpSpPr>
        <p:grpSpPr>
          <a:xfrm>
            <a:off x="8728919" y="2076017"/>
            <a:ext cx="2621899" cy="4066028"/>
            <a:chOff x="8728919" y="2076017"/>
            <a:chExt cx="2621899" cy="4066028"/>
          </a:xfrm>
        </p:grpSpPr>
        <p:grpSp>
          <p:nvGrpSpPr>
            <p:cNvPr id="13" name="Group 12">
              <a:extLst>
                <a:ext uri="{FF2B5EF4-FFF2-40B4-BE49-F238E27FC236}">
                  <a16:creationId xmlns:a16="http://schemas.microsoft.com/office/drawing/2014/main" id="{6D3E97AE-D22B-3087-7D5B-4DF0D0703BE9}"/>
                </a:ext>
              </a:extLst>
            </p:cNvPr>
            <p:cNvGrpSpPr/>
            <p:nvPr/>
          </p:nvGrpSpPr>
          <p:grpSpPr>
            <a:xfrm>
              <a:off x="8728919" y="2076017"/>
              <a:ext cx="2621899" cy="4066028"/>
              <a:chOff x="4443385" y="0"/>
              <a:chExt cx="1476990" cy="2290845"/>
            </a:xfrm>
          </p:grpSpPr>
          <p:grpSp>
            <p:nvGrpSpPr>
              <p:cNvPr id="18" name="Group 17">
                <a:extLst>
                  <a:ext uri="{FF2B5EF4-FFF2-40B4-BE49-F238E27FC236}">
                    <a16:creationId xmlns:a16="http://schemas.microsoft.com/office/drawing/2014/main" id="{E12E35BE-3935-4B7D-5003-4DF697593418}"/>
                  </a:ext>
                </a:extLst>
              </p:cNvPr>
              <p:cNvGrpSpPr/>
              <p:nvPr/>
            </p:nvGrpSpPr>
            <p:grpSpPr>
              <a:xfrm>
                <a:off x="4443995" y="0"/>
                <a:ext cx="1476380" cy="1815548"/>
                <a:chOff x="4443995" y="0"/>
                <a:chExt cx="1961322" cy="2411896"/>
              </a:xfrm>
            </p:grpSpPr>
            <p:sp>
              <p:nvSpPr>
                <p:cNvPr id="20" name="Oval 19">
                  <a:extLst>
                    <a:ext uri="{FF2B5EF4-FFF2-40B4-BE49-F238E27FC236}">
                      <a16:creationId xmlns:a16="http://schemas.microsoft.com/office/drawing/2014/main" id="{F65550F4-251A-9CBC-7487-743BF06D3B67}"/>
                    </a:ext>
                  </a:extLst>
                </p:cNvPr>
                <p:cNvSpPr/>
                <p:nvPr/>
              </p:nvSpPr>
              <p:spPr>
                <a:xfrm>
                  <a:off x="4443995" y="450574"/>
                  <a:ext cx="1961322" cy="1961322"/>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1" name="Oval 20">
                  <a:extLst>
                    <a:ext uri="{FF2B5EF4-FFF2-40B4-BE49-F238E27FC236}">
                      <a16:creationId xmlns:a16="http://schemas.microsoft.com/office/drawing/2014/main" id="{88296AA8-4388-19E4-FD77-D36B31E29F3D}"/>
                    </a:ext>
                  </a:extLst>
                </p:cNvPr>
                <p:cNvSpPr/>
                <p:nvPr/>
              </p:nvSpPr>
              <p:spPr>
                <a:xfrm>
                  <a:off x="4656029" y="662608"/>
                  <a:ext cx="1537254" cy="1537254"/>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2" name="Oval 21">
                  <a:extLst>
                    <a:ext uri="{FF2B5EF4-FFF2-40B4-BE49-F238E27FC236}">
                      <a16:creationId xmlns:a16="http://schemas.microsoft.com/office/drawing/2014/main" id="{ADBB28D3-FF75-8CAB-443E-7D3AF3C3DC9C}"/>
                    </a:ext>
                  </a:extLst>
                </p:cNvPr>
                <p:cNvSpPr/>
                <p:nvPr/>
              </p:nvSpPr>
              <p:spPr>
                <a:xfrm>
                  <a:off x="5106604" y="0"/>
                  <a:ext cx="636104" cy="636104"/>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3" name="TextBox 23">
                  <a:extLst>
                    <a:ext uri="{FF2B5EF4-FFF2-40B4-BE49-F238E27FC236}">
                      <a16:creationId xmlns:a16="http://schemas.microsoft.com/office/drawing/2014/main" id="{F329BA24-665F-C7AA-E5FC-EE2E8E6A38CC}"/>
                    </a:ext>
                  </a:extLst>
                </p:cNvPr>
                <p:cNvSpPr txBox="1"/>
                <p:nvPr/>
              </p:nvSpPr>
              <p:spPr>
                <a:xfrm>
                  <a:off x="5106304" y="53875"/>
                  <a:ext cx="636057" cy="460101"/>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9" name="TextBox 16">
                <a:extLst>
                  <a:ext uri="{FF2B5EF4-FFF2-40B4-BE49-F238E27FC236}">
                    <a16:creationId xmlns:a16="http://schemas.microsoft.com/office/drawing/2014/main" id="{9A3B7AC3-64DE-5852-5549-AEFDEE1F97D6}"/>
                  </a:ext>
                </a:extLst>
              </p:cNvPr>
              <p:cNvSpPr txBox="1"/>
              <p:nvPr/>
            </p:nvSpPr>
            <p:spPr>
              <a:xfrm>
                <a:off x="4443385" y="1930163"/>
                <a:ext cx="1476375" cy="360682"/>
              </a:xfrm>
              <a:prstGeom prst="rect">
                <a:avLst/>
              </a:prstGeom>
              <a:noFill/>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المدخلات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4" name="Picture 13" descr="Download ">
              <a:extLst>
                <a:ext uri="{FF2B5EF4-FFF2-40B4-BE49-F238E27FC236}">
                  <a16:creationId xmlns:a16="http://schemas.microsoft.com/office/drawing/2014/main" id="{9FEDB20F-65D3-646B-A3DD-92736635052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30852" y="3348390"/>
              <a:ext cx="1414259" cy="141405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3" name="Group 42">
            <a:extLst>
              <a:ext uri="{FF2B5EF4-FFF2-40B4-BE49-F238E27FC236}">
                <a16:creationId xmlns:a16="http://schemas.microsoft.com/office/drawing/2014/main" id="{CB735F7E-BF50-997E-15E3-D44FB2F87A82}"/>
              </a:ext>
            </a:extLst>
          </p:cNvPr>
          <p:cNvGrpSpPr/>
          <p:nvPr/>
        </p:nvGrpSpPr>
        <p:grpSpPr>
          <a:xfrm>
            <a:off x="6099675" y="2076017"/>
            <a:ext cx="2621537" cy="4066028"/>
            <a:chOff x="6099675" y="2076017"/>
            <a:chExt cx="2621537" cy="4066028"/>
          </a:xfrm>
        </p:grpSpPr>
        <p:grpSp>
          <p:nvGrpSpPr>
            <p:cNvPr id="12" name="Group 11">
              <a:extLst>
                <a:ext uri="{FF2B5EF4-FFF2-40B4-BE49-F238E27FC236}">
                  <a16:creationId xmlns:a16="http://schemas.microsoft.com/office/drawing/2014/main" id="{6DA11A15-C47A-D5CB-958B-D3F22F04B6C0}"/>
                </a:ext>
              </a:extLst>
            </p:cNvPr>
            <p:cNvGrpSpPr/>
            <p:nvPr/>
          </p:nvGrpSpPr>
          <p:grpSpPr>
            <a:xfrm>
              <a:off x="6099675" y="2076017"/>
              <a:ext cx="2621537" cy="4066028"/>
              <a:chOff x="2962257" y="0"/>
              <a:chExt cx="1476786" cy="2290845"/>
            </a:xfrm>
          </p:grpSpPr>
          <p:grpSp>
            <p:nvGrpSpPr>
              <p:cNvPr id="24" name="Group 23">
                <a:extLst>
                  <a:ext uri="{FF2B5EF4-FFF2-40B4-BE49-F238E27FC236}">
                    <a16:creationId xmlns:a16="http://schemas.microsoft.com/office/drawing/2014/main" id="{0D35928F-2E97-98D0-5414-7A22104A1E86}"/>
                  </a:ext>
                </a:extLst>
              </p:cNvPr>
              <p:cNvGrpSpPr/>
              <p:nvPr/>
            </p:nvGrpSpPr>
            <p:grpSpPr>
              <a:xfrm>
                <a:off x="2962663" y="0"/>
                <a:ext cx="1476380" cy="1815548"/>
                <a:chOff x="2962663" y="0"/>
                <a:chExt cx="1961322" cy="2411896"/>
              </a:xfrm>
            </p:grpSpPr>
            <p:sp>
              <p:nvSpPr>
                <p:cNvPr id="26" name="Oval 25">
                  <a:extLst>
                    <a:ext uri="{FF2B5EF4-FFF2-40B4-BE49-F238E27FC236}">
                      <a16:creationId xmlns:a16="http://schemas.microsoft.com/office/drawing/2014/main" id="{CF3E3E31-05DB-730A-D733-025EEB128B9D}"/>
                    </a:ext>
                  </a:extLst>
                </p:cNvPr>
                <p:cNvSpPr/>
                <p:nvPr/>
              </p:nvSpPr>
              <p:spPr>
                <a:xfrm>
                  <a:off x="2962663" y="450574"/>
                  <a:ext cx="1961322" cy="1961322"/>
                </a:xfrm>
                <a:prstGeom prst="ellipse">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7" name="Oval 26">
                  <a:extLst>
                    <a:ext uri="{FF2B5EF4-FFF2-40B4-BE49-F238E27FC236}">
                      <a16:creationId xmlns:a16="http://schemas.microsoft.com/office/drawing/2014/main" id="{D75865B9-3D05-4474-6F0F-0F636FB0FE73}"/>
                    </a:ext>
                  </a:extLst>
                </p:cNvPr>
                <p:cNvSpPr/>
                <p:nvPr/>
              </p:nvSpPr>
              <p:spPr>
                <a:xfrm>
                  <a:off x="3174697" y="662608"/>
                  <a:ext cx="1537254" cy="1537254"/>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8" name="Oval 27">
                  <a:extLst>
                    <a:ext uri="{FF2B5EF4-FFF2-40B4-BE49-F238E27FC236}">
                      <a16:creationId xmlns:a16="http://schemas.microsoft.com/office/drawing/2014/main" id="{A4CFB0DE-2DA5-4659-87BE-F9A33F395F19}"/>
                    </a:ext>
                  </a:extLst>
                </p:cNvPr>
                <p:cNvSpPr/>
                <p:nvPr/>
              </p:nvSpPr>
              <p:spPr>
                <a:xfrm>
                  <a:off x="3625272" y="0"/>
                  <a:ext cx="636104" cy="636104"/>
                </a:xfrm>
                <a:prstGeom prst="ellipse">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9" name="TextBox 29">
                  <a:extLst>
                    <a:ext uri="{FF2B5EF4-FFF2-40B4-BE49-F238E27FC236}">
                      <a16:creationId xmlns:a16="http://schemas.microsoft.com/office/drawing/2014/main" id="{DA891FCA-B9B7-5915-9E2B-2AF6EB7A5388}"/>
                    </a:ext>
                  </a:extLst>
                </p:cNvPr>
                <p:cNvSpPr txBox="1"/>
                <p:nvPr/>
              </p:nvSpPr>
              <p:spPr>
                <a:xfrm>
                  <a:off x="3625061" y="53875"/>
                  <a:ext cx="636057" cy="460101"/>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5" name="TextBox 25">
                <a:extLst>
                  <a:ext uri="{FF2B5EF4-FFF2-40B4-BE49-F238E27FC236}">
                    <a16:creationId xmlns:a16="http://schemas.microsoft.com/office/drawing/2014/main" id="{D172988E-1C99-C7ED-283E-43D5449998D0}"/>
                  </a:ext>
                </a:extLst>
              </p:cNvPr>
              <p:cNvSpPr txBox="1"/>
              <p:nvPr/>
            </p:nvSpPr>
            <p:spPr>
              <a:xfrm>
                <a:off x="2962257" y="1930163"/>
                <a:ext cx="1476375" cy="360682"/>
              </a:xfrm>
              <a:prstGeom prst="rect">
                <a:avLst/>
              </a:prstGeom>
              <a:noFill/>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المخرجات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5" name="Picture 14" descr="Output ">
              <a:extLst>
                <a:ext uri="{FF2B5EF4-FFF2-40B4-BE49-F238E27FC236}">
                  <a16:creationId xmlns:a16="http://schemas.microsoft.com/office/drawing/2014/main" id="{1F5E4A73-D0F1-8F4B-102C-CEC77B899D4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4176" y="3348390"/>
              <a:ext cx="1414259" cy="141405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4" name="Group 43">
            <a:extLst>
              <a:ext uri="{FF2B5EF4-FFF2-40B4-BE49-F238E27FC236}">
                <a16:creationId xmlns:a16="http://schemas.microsoft.com/office/drawing/2014/main" id="{2B8355F9-9C10-BF6D-B6A6-42F52F18C650}"/>
              </a:ext>
            </a:extLst>
          </p:cNvPr>
          <p:cNvGrpSpPr/>
          <p:nvPr/>
        </p:nvGrpSpPr>
        <p:grpSpPr>
          <a:xfrm>
            <a:off x="3470427" y="2076017"/>
            <a:ext cx="2621180" cy="4066028"/>
            <a:chOff x="3470427" y="2076017"/>
            <a:chExt cx="2621180" cy="4066028"/>
          </a:xfrm>
        </p:grpSpPr>
        <p:grpSp>
          <p:nvGrpSpPr>
            <p:cNvPr id="11" name="Group 10">
              <a:extLst>
                <a:ext uri="{FF2B5EF4-FFF2-40B4-BE49-F238E27FC236}">
                  <a16:creationId xmlns:a16="http://schemas.microsoft.com/office/drawing/2014/main" id="{F5C5B0A9-EA3C-5247-09A6-A1340C07B63E}"/>
                </a:ext>
              </a:extLst>
            </p:cNvPr>
            <p:cNvGrpSpPr/>
            <p:nvPr/>
          </p:nvGrpSpPr>
          <p:grpSpPr>
            <a:xfrm>
              <a:off x="3470427" y="2076017"/>
              <a:ext cx="2621180" cy="4066028"/>
              <a:chOff x="1481127" y="0"/>
              <a:chExt cx="1476585" cy="2290845"/>
            </a:xfrm>
          </p:grpSpPr>
          <p:grpSp>
            <p:nvGrpSpPr>
              <p:cNvPr id="30" name="Group 29">
                <a:extLst>
                  <a:ext uri="{FF2B5EF4-FFF2-40B4-BE49-F238E27FC236}">
                    <a16:creationId xmlns:a16="http://schemas.microsoft.com/office/drawing/2014/main" id="{4F78CBDE-A3DA-2400-F58B-26E05C1D794A}"/>
                  </a:ext>
                </a:extLst>
              </p:cNvPr>
              <p:cNvGrpSpPr/>
              <p:nvPr/>
            </p:nvGrpSpPr>
            <p:grpSpPr>
              <a:xfrm>
                <a:off x="1481332" y="0"/>
                <a:ext cx="1476380" cy="1815548"/>
                <a:chOff x="1481332" y="0"/>
                <a:chExt cx="1961322" cy="2411896"/>
              </a:xfrm>
            </p:grpSpPr>
            <p:sp>
              <p:nvSpPr>
                <p:cNvPr id="32" name="Oval 31">
                  <a:extLst>
                    <a:ext uri="{FF2B5EF4-FFF2-40B4-BE49-F238E27FC236}">
                      <a16:creationId xmlns:a16="http://schemas.microsoft.com/office/drawing/2014/main" id="{86987BFF-4E11-FD9E-975B-C906FCBD590C}"/>
                    </a:ext>
                  </a:extLst>
                </p:cNvPr>
                <p:cNvSpPr/>
                <p:nvPr/>
              </p:nvSpPr>
              <p:spPr>
                <a:xfrm>
                  <a:off x="1481332" y="450574"/>
                  <a:ext cx="1961322" cy="1961322"/>
                </a:xfrm>
                <a:prstGeom prst="ellipse">
                  <a:avLst/>
                </a:pr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3" name="Oval 32">
                  <a:extLst>
                    <a:ext uri="{FF2B5EF4-FFF2-40B4-BE49-F238E27FC236}">
                      <a16:creationId xmlns:a16="http://schemas.microsoft.com/office/drawing/2014/main" id="{E66DA84D-BB42-28C3-C410-E89A9F1E854A}"/>
                    </a:ext>
                  </a:extLst>
                </p:cNvPr>
                <p:cNvSpPr/>
                <p:nvPr/>
              </p:nvSpPr>
              <p:spPr>
                <a:xfrm>
                  <a:off x="1693366" y="662608"/>
                  <a:ext cx="1537254" cy="1537254"/>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4" name="Oval 33">
                  <a:extLst>
                    <a:ext uri="{FF2B5EF4-FFF2-40B4-BE49-F238E27FC236}">
                      <a16:creationId xmlns:a16="http://schemas.microsoft.com/office/drawing/2014/main" id="{699817C0-9AD3-03A0-F3E4-467BD5C6088F}"/>
                    </a:ext>
                  </a:extLst>
                </p:cNvPr>
                <p:cNvSpPr/>
                <p:nvPr/>
              </p:nvSpPr>
              <p:spPr>
                <a:xfrm>
                  <a:off x="2143941" y="0"/>
                  <a:ext cx="636104" cy="636104"/>
                </a:xfrm>
                <a:prstGeom prst="ellipse">
                  <a:avLst/>
                </a:pr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5" name="TextBox 35">
                  <a:extLst>
                    <a:ext uri="{FF2B5EF4-FFF2-40B4-BE49-F238E27FC236}">
                      <a16:creationId xmlns:a16="http://schemas.microsoft.com/office/drawing/2014/main" id="{99A01AA4-0A1E-4409-0929-4238E5272A7E}"/>
                    </a:ext>
                  </a:extLst>
                </p:cNvPr>
                <p:cNvSpPr txBox="1"/>
                <p:nvPr/>
              </p:nvSpPr>
              <p:spPr>
                <a:xfrm>
                  <a:off x="2143820" y="53875"/>
                  <a:ext cx="636057" cy="460101"/>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1" name="TextBox 31">
                <a:extLst>
                  <a:ext uri="{FF2B5EF4-FFF2-40B4-BE49-F238E27FC236}">
                    <a16:creationId xmlns:a16="http://schemas.microsoft.com/office/drawing/2014/main" id="{1D7776B0-2C1F-1DBD-3BB5-8F76A8C14B8A}"/>
                  </a:ext>
                </a:extLst>
              </p:cNvPr>
              <p:cNvSpPr txBox="1"/>
              <p:nvPr/>
            </p:nvSpPr>
            <p:spPr>
              <a:xfrm>
                <a:off x="1481127" y="1930163"/>
                <a:ext cx="1475740" cy="360682"/>
              </a:xfrm>
              <a:prstGeom prst="rect">
                <a:avLst/>
              </a:prstGeom>
              <a:noFill/>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النتائج</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6" name="Picture 15" descr="Result ">
              <a:extLst>
                <a:ext uri="{FF2B5EF4-FFF2-40B4-BE49-F238E27FC236}">
                  <a16:creationId xmlns:a16="http://schemas.microsoft.com/office/drawing/2014/main" id="{FA439495-C3E5-A6A4-1897-C96E9331BE6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77501" y="3348390"/>
              <a:ext cx="1414259" cy="141405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5" name="Group 44">
            <a:extLst>
              <a:ext uri="{FF2B5EF4-FFF2-40B4-BE49-F238E27FC236}">
                <a16:creationId xmlns:a16="http://schemas.microsoft.com/office/drawing/2014/main" id="{54E72A70-C4E9-31BE-C7BA-E41958FDD712}"/>
              </a:ext>
            </a:extLst>
          </p:cNvPr>
          <p:cNvGrpSpPr/>
          <p:nvPr/>
        </p:nvGrpSpPr>
        <p:grpSpPr>
          <a:xfrm>
            <a:off x="841184" y="2076017"/>
            <a:ext cx="2620818" cy="4066120"/>
            <a:chOff x="841184" y="2076017"/>
            <a:chExt cx="2620818" cy="4066120"/>
          </a:xfrm>
        </p:grpSpPr>
        <p:grpSp>
          <p:nvGrpSpPr>
            <p:cNvPr id="7" name="Group 6">
              <a:extLst>
                <a:ext uri="{FF2B5EF4-FFF2-40B4-BE49-F238E27FC236}">
                  <a16:creationId xmlns:a16="http://schemas.microsoft.com/office/drawing/2014/main" id="{9C595054-91FD-B6F9-07C5-CE0B83AAA245}"/>
                </a:ext>
              </a:extLst>
            </p:cNvPr>
            <p:cNvGrpSpPr/>
            <p:nvPr/>
          </p:nvGrpSpPr>
          <p:grpSpPr>
            <a:xfrm>
              <a:off x="841184" y="2076017"/>
              <a:ext cx="2620818" cy="4066120"/>
              <a:chOff x="0" y="0"/>
              <a:chExt cx="1476381" cy="2290897"/>
            </a:xfrm>
          </p:grpSpPr>
          <p:grpSp>
            <p:nvGrpSpPr>
              <p:cNvPr id="36" name="Group 35">
                <a:extLst>
                  <a:ext uri="{FF2B5EF4-FFF2-40B4-BE49-F238E27FC236}">
                    <a16:creationId xmlns:a16="http://schemas.microsoft.com/office/drawing/2014/main" id="{F0F41A9E-96C0-3284-AB6C-791159FCC967}"/>
                  </a:ext>
                </a:extLst>
              </p:cNvPr>
              <p:cNvGrpSpPr/>
              <p:nvPr/>
            </p:nvGrpSpPr>
            <p:grpSpPr>
              <a:xfrm>
                <a:off x="1" y="0"/>
                <a:ext cx="1476380" cy="1815548"/>
                <a:chOff x="1" y="0"/>
                <a:chExt cx="1961322" cy="2411896"/>
              </a:xfrm>
            </p:grpSpPr>
            <p:sp>
              <p:nvSpPr>
                <p:cNvPr id="38" name="Oval 37">
                  <a:extLst>
                    <a:ext uri="{FF2B5EF4-FFF2-40B4-BE49-F238E27FC236}">
                      <a16:creationId xmlns:a16="http://schemas.microsoft.com/office/drawing/2014/main" id="{E43219DF-63FC-D0CC-A60A-DE378620FC8B}"/>
                    </a:ext>
                  </a:extLst>
                </p:cNvPr>
                <p:cNvSpPr/>
                <p:nvPr/>
              </p:nvSpPr>
              <p:spPr>
                <a:xfrm>
                  <a:off x="1" y="450574"/>
                  <a:ext cx="1961322" cy="1961322"/>
                </a:xfrm>
                <a:prstGeom prst="ellipse">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9" name="Oval 38">
                  <a:extLst>
                    <a:ext uri="{FF2B5EF4-FFF2-40B4-BE49-F238E27FC236}">
                      <a16:creationId xmlns:a16="http://schemas.microsoft.com/office/drawing/2014/main" id="{50D5FACA-B841-F3FB-9AAD-743FC5B79A62}"/>
                    </a:ext>
                  </a:extLst>
                </p:cNvPr>
                <p:cNvSpPr/>
                <p:nvPr/>
              </p:nvSpPr>
              <p:spPr>
                <a:xfrm>
                  <a:off x="212035" y="662608"/>
                  <a:ext cx="1537254" cy="1537254"/>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0" name="Oval 39">
                  <a:extLst>
                    <a:ext uri="{FF2B5EF4-FFF2-40B4-BE49-F238E27FC236}">
                      <a16:creationId xmlns:a16="http://schemas.microsoft.com/office/drawing/2014/main" id="{A04FDFCB-4C0A-B180-8334-2F715D010AB6}"/>
                    </a:ext>
                  </a:extLst>
                </p:cNvPr>
                <p:cNvSpPr/>
                <p:nvPr/>
              </p:nvSpPr>
              <p:spPr>
                <a:xfrm>
                  <a:off x="662610" y="0"/>
                  <a:ext cx="636104" cy="636104"/>
                </a:xfrm>
                <a:prstGeom prst="ellipse">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1" name="TextBox 42">
                  <a:extLst>
                    <a:ext uri="{FF2B5EF4-FFF2-40B4-BE49-F238E27FC236}">
                      <a16:creationId xmlns:a16="http://schemas.microsoft.com/office/drawing/2014/main" id="{AD3EEE9C-5543-769A-FA25-ABF7CC17C816}"/>
                    </a:ext>
                  </a:extLst>
                </p:cNvPr>
                <p:cNvSpPr txBox="1"/>
                <p:nvPr/>
              </p:nvSpPr>
              <p:spPr>
                <a:xfrm>
                  <a:off x="662578" y="53875"/>
                  <a:ext cx="636057" cy="460101"/>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7" name="TextBox 37">
                <a:extLst>
                  <a:ext uri="{FF2B5EF4-FFF2-40B4-BE49-F238E27FC236}">
                    <a16:creationId xmlns:a16="http://schemas.microsoft.com/office/drawing/2014/main" id="{F9B9F948-7051-92EA-CA99-B3E5C630EB3F}"/>
                  </a:ext>
                </a:extLst>
              </p:cNvPr>
              <p:cNvSpPr txBox="1"/>
              <p:nvPr/>
            </p:nvSpPr>
            <p:spPr>
              <a:xfrm>
                <a:off x="0" y="1930215"/>
                <a:ext cx="1476375" cy="360682"/>
              </a:xfrm>
              <a:prstGeom prst="rect">
                <a:avLst/>
              </a:prstGeom>
              <a:noFill/>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الأثر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7" name="Picture 16" descr="Impact ">
              <a:extLst>
                <a:ext uri="{FF2B5EF4-FFF2-40B4-BE49-F238E27FC236}">
                  <a16:creationId xmlns:a16="http://schemas.microsoft.com/office/drawing/2014/main" id="{F1A08DC2-901C-BB45-291A-8E99A1BE4A7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50825" y="3348390"/>
              <a:ext cx="1414259" cy="141405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5830093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500" fill="hold"/>
                                        <p:tgtEl>
                                          <p:spTgt spid="43"/>
                                        </p:tgtEl>
                                        <p:attrNameLst>
                                          <p:attrName>ppt_x</p:attrName>
                                        </p:attrNameLst>
                                      </p:cBhvr>
                                      <p:tavLst>
                                        <p:tav tm="0">
                                          <p:val>
                                            <p:strVal val="#ppt_x"/>
                                          </p:val>
                                        </p:tav>
                                        <p:tav tm="100000">
                                          <p:val>
                                            <p:strVal val="#ppt_x"/>
                                          </p:val>
                                        </p:tav>
                                      </p:tavLst>
                                    </p:anim>
                                    <p:anim calcmode="lin" valueType="num">
                                      <p:cBhvr additive="base">
                                        <p:cTn id="14"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ppt_x"/>
                                          </p:val>
                                        </p:tav>
                                        <p:tav tm="100000">
                                          <p:val>
                                            <p:strVal val="#ppt_x"/>
                                          </p:val>
                                        </p:tav>
                                      </p:tavLst>
                                    </p:anim>
                                    <p:anim calcmode="lin" valueType="num">
                                      <p:cBhvr additive="base">
                                        <p:cTn id="2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3182B1-10FC-4B7E-A0C2-6A1851D2ABA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D19F692-3AAD-06F3-48C3-C1093FA24D9E}"/>
              </a:ext>
            </a:extLst>
          </p:cNvPr>
          <p:cNvSpPr txBox="1"/>
          <p:nvPr/>
        </p:nvSpPr>
        <p:spPr>
          <a:xfrm>
            <a:off x="2779494" y="-195359"/>
            <a:ext cx="6633012" cy="729430"/>
          </a:xfrm>
          <a:prstGeom prst="rect">
            <a:avLst/>
          </a:prstGeom>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قياس الأثر وتقييم النتائج</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299DA07-97A5-0E6D-14D0-22DDD5963E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11AE2CD8-F813-DADC-5BAA-B6E2A6214A90}"/>
              </a:ext>
            </a:extLst>
          </p:cNvPr>
          <p:cNvSpPr txBox="1"/>
          <p:nvPr/>
        </p:nvSpPr>
        <p:spPr>
          <a:xfrm>
            <a:off x="5564790" y="1044694"/>
            <a:ext cx="5913150" cy="640175"/>
          </a:xfrm>
          <a:prstGeom prst="rect">
            <a:avLst/>
          </a:prstGeom>
          <a:noFill/>
        </p:spPr>
        <p:txBody>
          <a:bodyPr wrap="square">
            <a:spAutoFit/>
          </a:bodyPr>
          <a:lstStyle>
            <a:defPPr>
              <a:defRPr lang="en-US"/>
            </a:defPPr>
            <a:lvl1pPr algn="just" rtl="1">
              <a:lnSpc>
                <a:spcPct val="115000"/>
              </a:lnSpc>
              <a:defRPr sz="3200" b="1">
                <a:solidFill>
                  <a:srgbClr val="168489"/>
                </a:solidFill>
                <a:latin typeface="Times New Roman" panose="02020603050405020304" pitchFamily="18" charset="0"/>
                <a:cs typeface="Adobe Arabic" panose="02040503050201020203" pitchFamily="18" charset="-78"/>
              </a:defRPr>
            </a:lvl1pPr>
          </a:lstStyle>
          <a:p>
            <a:r>
              <a:rPr lang="ar-SA"/>
              <a:t>أدوات قياس الأثر:</a:t>
            </a:r>
            <a:endParaRPr lang="en-US"/>
          </a:p>
        </p:txBody>
      </p:sp>
      <p:grpSp>
        <p:nvGrpSpPr>
          <p:cNvPr id="51" name="Group 50">
            <a:extLst>
              <a:ext uri="{FF2B5EF4-FFF2-40B4-BE49-F238E27FC236}">
                <a16:creationId xmlns:a16="http://schemas.microsoft.com/office/drawing/2014/main" id="{529625A3-2D62-7BEE-5C0D-206E2997FB25}"/>
              </a:ext>
            </a:extLst>
          </p:cNvPr>
          <p:cNvGrpSpPr/>
          <p:nvPr/>
        </p:nvGrpSpPr>
        <p:grpSpPr>
          <a:xfrm>
            <a:off x="167354" y="2195492"/>
            <a:ext cx="3132321" cy="4768612"/>
            <a:chOff x="167354" y="2195492"/>
            <a:chExt cx="3132321" cy="4768612"/>
          </a:xfrm>
        </p:grpSpPr>
        <p:pic>
          <p:nvPicPr>
            <p:cNvPr id="10" name="Picture 9" descr="3 ">
              <a:extLst>
                <a:ext uri="{FF2B5EF4-FFF2-40B4-BE49-F238E27FC236}">
                  <a16:creationId xmlns:a16="http://schemas.microsoft.com/office/drawing/2014/main" id="{6B21A2CB-9E65-EFC6-FF13-90A57C0E766D}"/>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27875" y="2195492"/>
              <a:ext cx="2868009" cy="2868270"/>
            </a:xfrm>
            <a:prstGeom prst="rect">
              <a:avLst/>
            </a:prstGeom>
            <a:noFill/>
            <a:extLst>
              <a:ext uri="{909E8E84-426E-40DD-AFC4-6F175D3DCCD1}">
                <a14:hiddenFill xmlns:a14="http://schemas.microsoft.com/office/drawing/2010/main">
                  <a:solidFill>
                    <a:srgbClr val="FFFFFF"/>
                  </a:solidFill>
                </a14:hiddenFill>
              </a:ext>
            </a:extLst>
          </p:spPr>
        </p:pic>
        <p:sp>
          <p:nvSpPr>
            <p:cNvPr id="46" name="مربع نص 166">
              <a:extLst>
                <a:ext uri="{FF2B5EF4-FFF2-40B4-BE49-F238E27FC236}">
                  <a16:creationId xmlns:a16="http://schemas.microsoft.com/office/drawing/2014/main" id="{78678511-20DC-C4AD-5F8D-CE0B98F5C92E}"/>
                </a:ext>
              </a:extLst>
            </p:cNvPr>
            <p:cNvSpPr txBox="1"/>
            <p:nvPr/>
          </p:nvSpPr>
          <p:spPr>
            <a:xfrm>
              <a:off x="167354" y="5377726"/>
              <a:ext cx="3132321" cy="1586378"/>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أدوات تشاركية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0" name="Group 49">
            <a:extLst>
              <a:ext uri="{FF2B5EF4-FFF2-40B4-BE49-F238E27FC236}">
                <a16:creationId xmlns:a16="http://schemas.microsoft.com/office/drawing/2014/main" id="{2E9148B8-A241-8EE8-8387-BC6895D1088A}"/>
              </a:ext>
            </a:extLst>
          </p:cNvPr>
          <p:cNvGrpSpPr/>
          <p:nvPr/>
        </p:nvGrpSpPr>
        <p:grpSpPr>
          <a:xfrm>
            <a:off x="4529842" y="2195492"/>
            <a:ext cx="3132321" cy="4768612"/>
            <a:chOff x="4529842" y="2195492"/>
            <a:chExt cx="3132321" cy="4768612"/>
          </a:xfrm>
        </p:grpSpPr>
        <p:pic>
          <p:nvPicPr>
            <p:cNvPr id="6" name="Picture 5" descr="2 ">
              <a:extLst>
                <a:ext uri="{FF2B5EF4-FFF2-40B4-BE49-F238E27FC236}">
                  <a16:creationId xmlns:a16="http://schemas.microsoft.com/office/drawing/2014/main" id="{D79613DF-B8F7-2B89-96AC-188D4CC73564}"/>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662045" y="2195492"/>
              <a:ext cx="2868009" cy="2868270"/>
            </a:xfrm>
            <a:prstGeom prst="rect">
              <a:avLst/>
            </a:prstGeom>
            <a:noFill/>
            <a:extLst>
              <a:ext uri="{909E8E84-426E-40DD-AFC4-6F175D3DCCD1}">
                <a14:hiddenFill xmlns:a14="http://schemas.microsoft.com/office/drawing/2010/main">
                  <a:solidFill>
                    <a:srgbClr val="FFFFFF"/>
                  </a:solidFill>
                </a14:hiddenFill>
              </a:ext>
            </a:extLst>
          </p:spPr>
        </p:pic>
        <p:sp>
          <p:nvSpPr>
            <p:cNvPr id="47" name="مربع نص 166">
              <a:extLst>
                <a:ext uri="{FF2B5EF4-FFF2-40B4-BE49-F238E27FC236}">
                  <a16:creationId xmlns:a16="http://schemas.microsoft.com/office/drawing/2014/main" id="{C200CD82-7601-4B45-9E6B-24668AE29BF5}"/>
                </a:ext>
              </a:extLst>
            </p:cNvPr>
            <p:cNvSpPr txBox="1"/>
            <p:nvPr/>
          </p:nvSpPr>
          <p:spPr>
            <a:xfrm>
              <a:off x="4529842" y="5377726"/>
              <a:ext cx="3132321" cy="1586378"/>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الأدوات النوعية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9" name="Group 48">
            <a:extLst>
              <a:ext uri="{FF2B5EF4-FFF2-40B4-BE49-F238E27FC236}">
                <a16:creationId xmlns:a16="http://schemas.microsoft.com/office/drawing/2014/main" id="{CDC288D7-8A14-B71F-ED22-1C102D8532E3}"/>
              </a:ext>
            </a:extLst>
          </p:cNvPr>
          <p:cNvGrpSpPr/>
          <p:nvPr/>
        </p:nvGrpSpPr>
        <p:grpSpPr>
          <a:xfrm>
            <a:off x="8892327" y="2195492"/>
            <a:ext cx="3132321" cy="4768612"/>
            <a:chOff x="8892327" y="2195492"/>
            <a:chExt cx="3132321" cy="4768612"/>
          </a:xfrm>
        </p:grpSpPr>
        <p:pic>
          <p:nvPicPr>
            <p:cNvPr id="5" name="Picture 4" descr="1 ">
              <a:extLst>
                <a:ext uri="{FF2B5EF4-FFF2-40B4-BE49-F238E27FC236}">
                  <a16:creationId xmlns:a16="http://schemas.microsoft.com/office/drawing/2014/main" id="{CEFE0CF2-F79C-2B3E-AE91-BD15E6B4DBAF}"/>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964860" y="2195492"/>
              <a:ext cx="2868009" cy="2868270"/>
            </a:xfrm>
            <a:prstGeom prst="rect">
              <a:avLst/>
            </a:prstGeom>
            <a:noFill/>
            <a:extLst>
              <a:ext uri="{909E8E84-426E-40DD-AFC4-6F175D3DCCD1}">
                <a14:hiddenFill xmlns:a14="http://schemas.microsoft.com/office/drawing/2010/main">
                  <a:solidFill>
                    <a:srgbClr val="FFFFFF"/>
                  </a:solidFill>
                </a14:hiddenFill>
              </a:ext>
            </a:extLst>
          </p:spPr>
        </p:pic>
        <p:sp>
          <p:nvSpPr>
            <p:cNvPr id="48" name="مربع نص 166">
              <a:extLst>
                <a:ext uri="{FF2B5EF4-FFF2-40B4-BE49-F238E27FC236}">
                  <a16:creationId xmlns:a16="http://schemas.microsoft.com/office/drawing/2014/main" id="{1E472B64-298F-7524-8824-81760C6F2DA4}"/>
                </a:ext>
              </a:extLst>
            </p:cNvPr>
            <p:cNvSpPr txBox="1"/>
            <p:nvPr/>
          </p:nvSpPr>
          <p:spPr>
            <a:xfrm>
              <a:off x="8892327" y="5377726"/>
              <a:ext cx="3132321" cy="1586378"/>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الأدوات الكمّية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9584454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0"/>
                                        </p:tgtEl>
                                        <p:attrNameLst>
                                          <p:attrName>style.visibility</p:attrName>
                                        </p:attrNameLst>
                                      </p:cBhvr>
                                      <p:to>
                                        <p:strVal val="visible"/>
                                      </p:to>
                                    </p:set>
                                    <p:anim calcmode="lin" valueType="num">
                                      <p:cBhvr additive="base">
                                        <p:cTn id="13" dur="500" fill="hold"/>
                                        <p:tgtEl>
                                          <p:spTgt spid="50"/>
                                        </p:tgtEl>
                                        <p:attrNameLst>
                                          <p:attrName>ppt_x</p:attrName>
                                        </p:attrNameLst>
                                      </p:cBhvr>
                                      <p:tavLst>
                                        <p:tav tm="0">
                                          <p:val>
                                            <p:strVal val="#ppt_x"/>
                                          </p:val>
                                        </p:tav>
                                        <p:tav tm="100000">
                                          <p:val>
                                            <p:strVal val="#ppt_x"/>
                                          </p:val>
                                        </p:tav>
                                      </p:tavLst>
                                    </p:anim>
                                    <p:anim calcmode="lin" valueType="num">
                                      <p:cBhvr additive="base">
                                        <p:cTn id="14"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ppt_x"/>
                                          </p:val>
                                        </p:tav>
                                        <p:tav tm="100000">
                                          <p:val>
                                            <p:strVal val="#ppt_x"/>
                                          </p:val>
                                        </p:tav>
                                      </p:tavLst>
                                    </p:anim>
                                    <p:anim calcmode="lin" valueType="num">
                                      <p:cBhvr additive="base">
                                        <p:cTn id="20"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7C0BC5-A16B-9CCD-4802-57BF32F991D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E48C30D-F6C2-E2D1-D0C9-350C28915661}"/>
              </a:ext>
            </a:extLst>
          </p:cNvPr>
          <p:cNvSpPr txBox="1"/>
          <p:nvPr/>
        </p:nvSpPr>
        <p:spPr>
          <a:xfrm>
            <a:off x="2779494" y="-252509"/>
            <a:ext cx="6633012" cy="854080"/>
          </a:xfrm>
          <a:prstGeom prst="rect">
            <a:avLst/>
          </a:prstGeom>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مثال تطبيقي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C8725B5-17E5-DEE3-9E2D-8C4DAC6143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262F55EC-348E-A14F-14BF-BF36387D1F67}"/>
              </a:ext>
            </a:extLst>
          </p:cNvPr>
          <p:cNvSpPr txBox="1"/>
          <p:nvPr/>
        </p:nvSpPr>
        <p:spPr>
          <a:xfrm>
            <a:off x="5351489" y="1077280"/>
            <a:ext cx="6027624" cy="3108543"/>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مشروع "شباب واعٍ" لمكافحة المخدّرات استخدم مزيجاً من الأدوات الكمية (استبيانات قياس الوعي قبل وبعد الحملات التوعوية) والنوعية (مقابلات مع المستفيدين وأسرهم) لقياس الأثر. أظهرت النتائج ارتفاع مستوى الوعي بنسبة 65% لدى الفئة المستهدفة، وانخفاض حالات الإدمان بين الشباب في المنطقة المستهدفة بنسبة 20% خلال عامين، مما أسهم في جذب تمويل إضافي لتوسيع نطاق المشروع</a:t>
            </a:r>
            <a:endParaRPr lang="en-US"/>
          </a:p>
        </p:txBody>
      </p:sp>
      <p:sp>
        <p:nvSpPr>
          <p:cNvPr id="10" name="Rectangle: Rounded Corners 9">
            <a:extLst>
              <a:ext uri="{FF2B5EF4-FFF2-40B4-BE49-F238E27FC236}">
                <a16:creationId xmlns:a16="http://schemas.microsoft.com/office/drawing/2014/main" id="{64B9F28E-4F4A-E5B6-AB41-7C63E341A234}"/>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United">
            <a:extLst>
              <a:ext uri="{FF2B5EF4-FFF2-40B4-BE49-F238E27FC236}">
                <a16:creationId xmlns:a16="http://schemas.microsoft.com/office/drawing/2014/main" id="{571B49EB-3362-E871-8D6D-B625B046D79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7390" y="1077280"/>
            <a:ext cx="4008327" cy="4008327"/>
          </a:xfrm>
          <a:prstGeom prst="rect">
            <a:avLst/>
          </a:prstGeom>
          <a:noFill/>
          <a:ln>
            <a:noFill/>
          </a:ln>
        </p:spPr>
      </p:pic>
      <p:sp>
        <p:nvSpPr>
          <p:cNvPr id="4" name="TextBox 3">
            <a:extLst>
              <a:ext uri="{FF2B5EF4-FFF2-40B4-BE49-F238E27FC236}">
                <a16:creationId xmlns:a16="http://schemas.microsoft.com/office/drawing/2014/main" id="{29DAC673-F2BD-4182-9FE6-8733D4BE44D9}"/>
              </a:ext>
            </a:extLst>
          </p:cNvPr>
          <p:cNvSpPr txBox="1"/>
          <p:nvPr/>
        </p:nvSpPr>
        <p:spPr>
          <a:xfrm>
            <a:off x="5351489" y="4661532"/>
            <a:ext cx="6027624"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وفقاً لدراسة أجرتها مؤسسة "ديلويت" عام 2023، فإن 82% من المنظمات التطوّعية التي تطبّق آليات منهجية لقياس الأثر تنجح في الحصول على تمويل مستدام، مقارنة بـ 31% فقط من المنظمات التي لا تطبّق هذه الآليات.</a:t>
            </a:r>
            <a:endParaRPr lang="en-US"/>
          </a:p>
        </p:txBody>
      </p:sp>
    </p:spTree>
    <p:extLst>
      <p:ext uri="{BB962C8B-B14F-4D97-AF65-F5344CB8AC3E}">
        <p14:creationId xmlns:p14="http://schemas.microsoft.com/office/powerpoint/2010/main" val="30767219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FBEE0-B374-1E15-67EE-532573CED4F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78FBE92-E795-238A-BA47-492F2917F188}"/>
              </a:ext>
            </a:extLst>
          </p:cNvPr>
          <p:cNvSpPr txBox="1"/>
          <p:nvPr/>
        </p:nvSpPr>
        <p:spPr>
          <a:xfrm>
            <a:off x="2779494" y="-100109"/>
            <a:ext cx="6633012" cy="646331"/>
          </a:xfrm>
          <a:prstGeom prst="rect">
            <a:avLst/>
          </a:prstGeom>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استدامة المشاريع التطوعية وتطويرها</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E1A2F87-8691-75F2-1895-0C039445ED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5719F895-7E80-E61A-CA92-735AC33C6682}"/>
              </a:ext>
            </a:extLst>
          </p:cNvPr>
          <p:cNvSpPr txBox="1"/>
          <p:nvPr/>
        </p:nvSpPr>
        <p:spPr>
          <a:xfrm>
            <a:off x="5564790" y="1044694"/>
            <a:ext cx="5913150" cy="640175"/>
          </a:xfrm>
          <a:prstGeom prst="rect">
            <a:avLst/>
          </a:prstGeom>
          <a:noFill/>
        </p:spPr>
        <p:txBody>
          <a:bodyPr wrap="square">
            <a:spAutoFit/>
          </a:bodyPr>
          <a:lstStyle>
            <a:defPPr>
              <a:defRPr lang="en-US"/>
            </a:defPPr>
            <a:lvl1pPr algn="just" rtl="1">
              <a:lnSpc>
                <a:spcPct val="115000"/>
              </a:lnSpc>
              <a:defRPr sz="3200" b="1">
                <a:solidFill>
                  <a:srgbClr val="168489"/>
                </a:solidFill>
                <a:latin typeface="Times New Roman" panose="02020603050405020304" pitchFamily="18" charset="0"/>
                <a:cs typeface="Adobe Arabic" panose="02040503050201020203" pitchFamily="18" charset="-78"/>
              </a:defRPr>
            </a:lvl1pPr>
          </a:lstStyle>
          <a:p>
            <a:r>
              <a:rPr lang="ar-SA"/>
              <a:t>عوامل استدامة المشاريع التطوّعية:</a:t>
            </a:r>
            <a:endParaRPr lang="en-US"/>
          </a:p>
        </p:txBody>
      </p:sp>
      <p:grpSp>
        <p:nvGrpSpPr>
          <p:cNvPr id="4" name="Group 3">
            <a:extLst>
              <a:ext uri="{FF2B5EF4-FFF2-40B4-BE49-F238E27FC236}">
                <a16:creationId xmlns:a16="http://schemas.microsoft.com/office/drawing/2014/main" id="{8FE5F48A-A4F6-7056-DAF0-E3BB409FB8AA}"/>
              </a:ext>
            </a:extLst>
          </p:cNvPr>
          <p:cNvGrpSpPr/>
          <p:nvPr/>
        </p:nvGrpSpPr>
        <p:grpSpPr>
          <a:xfrm flipH="1">
            <a:off x="8987955" y="2183341"/>
            <a:ext cx="2391158" cy="4038602"/>
            <a:chOff x="0" y="0"/>
            <a:chExt cx="1229135" cy="2076170"/>
          </a:xfrm>
        </p:grpSpPr>
        <p:sp>
          <p:nvSpPr>
            <p:cNvPr id="28" name="Rectangle: Top Corners Rounded 27">
              <a:extLst>
                <a:ext uri="{FF2B5EF4-FFF2-40B4-BE49-F238E27FC236}">
                  <a16:creationId xmlns:a16="http://schemas.microsoft.com/office/drawing/2014/main" id="{E5C9C3EB-84D7-B360-589E-A0B52890854F}"/>
                </a:ext>
              </a:extLst>
            </p:cNvPr>
            <p:cNvSpPr/>
            <p:nvPr/>
          </p:nvSpPr>
          <p:spPr>
            <a:xfrm>
              <a:off x="0" y="366069"/>
              <a:ext cx="1229135" cy="1710101"/>
            </a:xfrm>
            <a:prstGeom prst="round2Same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sp>
          <p:nvSpPr>
            <p:cNvPr id="29" name="Oval 28">
              <a:extLst>
                <a:ext uri="{FF2B5EF4-FFF2-40B4-BE49-F238E27FC236}">
                  <a16:creationId xmlns:a16="http://schemas.microsoft.com/office/drawing/2014/main" id="{A1FA2294-03C4-7E17-98C5-892A76BBFB92}"/>
                </a:ext>
              </a:extLst>
            </p:cNvPr>
            <p:cNvSpPr/>
            <p:nvPr/>
          </p:nvSpPr>
          <p:spPr>
            <a:xfrm>
              <a:off x="18238" y="0"/>
              <a:ext cx="1192658" cy="1192658"/>
            </a:xfrm>
            <a:prstGeom prst="ellipse">
              <a:avLst/>
            </a:prstGeom>
            <a:solidFill>
              <a:schemeClr val="bg1"/>
            </a:solidFill>
            <a:ln w="57150">
              <a:solidFill>
                <a:srgbClr val="168489"/>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sp>
          <p:nvSpPr>
            <p:cNvPr id="30" name="مربع نص 166">
              <a:extLst>
                <a:ext uri="{FF2B5EF4-FFF2-40B4-BE49-F238E27FC236}">
                  <a16:creationId xmlns:a16="http://schemas.microsoft.com/office/drawing/2014/main" id="{F872DC3F-8108-2DDA-1658-A485E5E3B085}"/>
                </a:ext>
              </a:extLst>
            </p:cNvPr>
            <p:cNvSpPr txBox="1"/>
            <p:nvPr/>
          </p:nvSpPr>
          <p:spPr>
            <a:xfrm>
              <a:off x="116978" y="1285236"/>
              <a:ext cx="995948" cy="697916"/>
            </a:xfrm>
            <a:prstGeom prst="rect">
              <a:avLst/>
            </a:prstGeom>
          </p:spPr>
          <p:txBody>
            <a:bodyPr wrap="square" rtlCol="1">
              <a:noAutofit/>
            </a:bodyPr>
            <a:lstStyle/>
            <a:p>
              <a:pPr algn="ctr" rtl="0">
                <a:lnSpc>
                  <a:spcPct val="115000"/>
                </a:lnSpc>
              </a:pPr>
              <a:r>
                <a:rPr lang="ar-SA" sz="36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الاستدامة المالية</a:t>
              </a:r>
              <a:endParaRPr lang="en-US" sz="3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1" name="مربع نص 166">
              <a:extLst>
                <a:ext uri="{FF2B5EF4-FFF2-40B4-BE49-F238E27FC236}">
                  <a16:creationId xmlns:a16="http://schemas.microsoft.com/office/drawing/2014/main" id="{758F3712-6A0B-0FC2-3A6A-83EBFF3B3A21}"/>
                </a:ext>
              </a:extLst>
            </p:cNvPr>
            <p:cNvSpPr txBox="1"/>
            <p:nvPr/>
          </p:nvSpPr>
          <p:spPr>
            <a:xfrm>
              <a:off x="14964" y="126263"/>
              <a:ext cx="1150168" cy="887105"/>
            </a:xfrm>
            <a:prstGeom prst="rect">
              <a:avLst/>
            </a:prstGeom>
          </p:spPr>
          <p:txBody>
            <a:bodyPr wrap="square" rtlCol="1">
              <a:noAutofit/>
            </a:bodyPr>
            <a:lstStyle/>
            <a:p>
              <a:pPr algn="ctr" rtl="0">
                <a:lnSpc>
                  <a:spcPct val="115000"/>
                </a:lnSpc>
              </a:pPr>
              <a:r>
                <a:rPr lang="en-US" sz="9600" b="1" kern="1200" dirty="0">
                  <a:solidFill>
                    <a:srgbClr val="168489"/>
                  </a:solidFill>
                  <a:effectLst/>
                  <a:latin typeface="ADLaM Display" panose="02010000000000000000" pitchFamily="2" charset="0"/>
                  <a:ea typeface="ADLaM Display" panose="02010000000000000000" pitchFamily="2" charset="0"/>
                  <a:cs typeface="Sakkal Majalla" panose="02000000000000000000" pitchFamily="2" charset="-78"/>
                </a:rPr>
                <a:t>01</a:t>
              </a:r>
              <a:endParaRPr lang="en-US" sz="9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a16="http://schemas.microsoft.com/office/drawing/2014/main" id="{46D9D699-B07F-2BB2-625D-D2088220B3C1}"/>
              </a:ext>
            </a:extLst>
          </p:cNvPr>
          <p:cNvGrpSpPr/>
          <p:nvPr/>
        </p:nvGrpSpPr>
        <p:grpSpPr>
          <a:xfrm flipH="1">
            <a:off x="6147097" y="2183341"/>
            <a:ext cx="2391158" cy="4038602"/>
            <a:chOff x="1460296" y="0"/>
            <a:chExt cx="1229135" cy="2076170"/>
          </a:xfrm>
        </p:grpSpPr>
        <p:grpSp>
          <p:nvGrpSpPr>
            <p:cNvPr id="23" name="Group 22">
              <a:extLst>
                <a:ext uri="{FF2B5EF4-FFF2-40B4-BE49-F238E27FC236}">
                  <a16:creationId xmlns:a16="http://schemas.microsoft.com/office/drawing/2014/main" id="{D9294528-A652-514D-9908-F1439302D5FF}"/>
                </a:ext>
              </a:extLst>
            </p:cNvPr>
            <p:cNvGrpSpPr/>
            <p:nvPr/>
          </p:nvGrpSpPr>
          <p:grpSpPr>
            <a:xfrm>
              <a:off x="1460296" y="0"/>
              <a:ext cx="1229135" cy="2076170"/>
              <a:chOff x="1460296" y="0"/>
              <a:chExt cx="1617785" cy="2732650"/>
            </a:xfrm>
          </p:grpSpPr>
          <p:sp>
            <p:nvSpPr>
              <p:cNvPr id="25" name="Rectangle: Top Corners Rounded 24">
                <a:extLst>
                  <a:ext uri="{FF2B5EF4-FFF2-40B4-BE49-F238E27FC236}">
                    <a16:creationId xmlns:a16="http://schemas.microsoft.com/office/drawing/2014/main" id="{25723B88-06B0-4DF5-5F44-609973661BCA}"/>
                  </a:ext>
                </a:extLst>
              </p:cNvPr>
              <p:cNvSpPr/>
              <p:nvPr/>
            </p:nvSpPr>
            <p:spPr>
              <a:xfrm>
                <a:off x="1460296" y="481819"/>
                <a:ext cx="1617785" cy="2250831"/>
              </a:xfrm>
              <a:prstGeom prst="round2SameRect">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sp>
            <p:nvSpPr>
              <p:cNvPr id="26" name="Oval 25">
                <a:extLst>
                  <a:ext uri="{FF2B5EF4-FFF2-40B4-BE49-F238E27FC236}">
                    <a16:creationId xmlns:a16="http://schemas.microsoft.com/office/drawing/2014/main" id="{C5CEBB28-BA1A-C9B0-291D-C7D066C7AFCB}"/>
                  </a:ext>
                </a:extLst>
              </p:cNvPr>
              <p:cNvSpPr/>
              <p:nvPr/>
            </p:nvSpPr>
            <p:spPr>
              <a:xfrm>
                <a:off x="1484301" y="0"/>
                <a:ext cx="1569774" cy="1569774"/>
              </a:xfrm>
              <a:prstGeom prst="ellipse">
                <a:avLst/>
              </a:prstGeom>
              <a:solidFill>
                <a:schemeClr val="bg1"/>
              </a:solidFill>
              <a:ln w="57150">
                <a:solidFill>
                  <a:srgbClr val="2E75B6"/>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sp>
            <p:nvSpPr>
              <p:cNvPr id="27" name="مربع نص 166">
                <a:extLst>
                  <a:ext uri="{FF2B5EF4-FFF2-40B4-BE49-F238E27FC236}">
                    <a16:creationId xmlns:a16="http://schemas.microsoft.com/office/drawing/2014/main" id="{2AE5482D-B558-7995-DED1-96265059FF23}"/>
                  </a:ext>
                </a:extLst>
              </p:cNvPr>
              <p:cNvSpPr txBox="1"/>
              <p:nvPr/>
            </p:nvSpPr>
            <p:spPr>
              <a:xfrm>
                <a:off x="1630457" y="1691914"/>
                <a:ext cx="1277462" cy="918595"/>
              </a:xfrm>
              <a:prstGeom prst="rect">
                <a:avLst/>
              </a:prstGeom>
            </p:spPr>
            <p:txBody>
              <a:bodyPr wrap="square" rtlCol="1">
                <a:noAutofit/>
              </a:bodyPr>
              <a:lstStyle/>
              <a:p>
                <a:pPr algn="ctr" rtl="0">
                  <a:lnSpc>
                    <a:spcPct val="115000"/>
                  </a:lnSpc>
                </a:pPr>
                <a:r>
                  <a:rPr lang="ar-EG" sz="36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الاستدامة البشرية</a:t>
                </a:r>
                <a:endParaRPr lang="en-US" sz="3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4" name="مربع نص 166">
              <a:extLst>
                <a:ext uri="{FF2B5EF4-FFF2-40B4-BE49-F238E27FC236}">
                  <a16:creationId xmlns:a16="http://schemas.microsoft.com/office/drawing/2014/main" id="{F9ED511C-AD2C-D2EE-59D9-6C6AA1AC51E1}"/>
                </a:ext>
              </a:extLst>
            </p:cNvPr>
            <p:cNvSpPr txBox="1"/>
            <p:nvPr/>
          </p:nvSpPr>
          <p:spPr>
            <a:xfrm>
              <a:off x="1485690" y="126263"/>
              <a:ext cx="1150168" cy="887105"/>
            </a:xfrm>
            <a:prstGeom prst="rect">
              <a:avLst/>
            </a:prstGeom>
          </p:spPr>
          <p:txBody>
            <a:bodyPr wrap="square" rtlCol="1">
              <a:noAutofit/>
            </a:bodyPr>
            <a:lstStyle/>
            <a:p>
              <a:pPr algn="ctr" rtl="0">
                <a:lnSpc>
                  <a:spcPct val="115000"/>
                </a:lnSpc>
              </a:pPr>
              <a:r>
                <a:rPr lang="en-US" sz="9600" b="1" kern="1200">
                  <a:solidFill>
                    <a:srgbClr val="2E75B6"/>
                  </a:solidFill>
                  <a:effectLst/>
                  <a:latin typeface="ADLaM Display" panose="02010000000000000000" pitchFamily="2" charset="0"/>
                  <a:ea typeface="ADLaM Display" panose="02010000000000000000" pitchFamily="2" charset="0"/>
                  <a:cs typeface="Sakkal Majalla" panose="02000000000000000000" pitchFamily="2" charset="-78"/>
                </a:rPr>
                <a:t>02</a:t>
              </a:r>
              <a:endParaRPr lang="en-US" sz="9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id="{5FBD5656-11ED-86F9-6006-D950F71F05C1}"/>
              </a:ext>
            </a:extLst>
          </p:cNvPr>
          <p:cNvGrpSpPr/>
          <p:nvPr/>
        </p:nvGrpSpPr>
        <p:grpSpPr>
          <a:xfrm flipH="1">
            <a:off x="3306239" y="2183341"/>
            <a:ext cx="2391158" cy="4038602"/>
            <a:chOff x="2920592" y="0"/>
            <a:chExt cx="1229135" cy="2076170"/>
          </a:xfrm>
        </p:grpSpPr>
        <p:grpSp>
          <p:nvGrpSpPr>
            <p:cNvPr id="18" name="Group 17">
              <a:extLst>
                <a:ext uri="{FF2B5EF4-FFF2-40B4-BE49-F238E27FC236}">
                  <a16:creationId xmlns:a16="http://schemas.microsoft.com/office/drawing/2014/main" id="{DFDA1A94-2996-D4F6-2509-895D29226DB9}"/>
                </a:ext>
              </a:extLst>
            </p:cNvPr>
            <p:cNvGrpSpPr/>
            <p:nvPr/>
          </p:nvGrpSpPr>
          <p:grpSpPr>
            <a:xfrm>
              <a:off x="2920592" y="0"/>
              <a:ext cx="1229135" cy="2076170"/>
              <a:chOff x="2920592" y="0"/>
              <a:chExt cx="1617785" cy="2732650"/>
            </a:xfrm>
          </p:grpSpPr>
          <p:sp>
            <p:nvSpPr>
              <p:cNvPr id="20" name="Rectangle: Top Corners Rounded 19">
                <a:extLst>
                  <a:ext uri="{FF2B5EF4-FFF2-40B4-BE49-F238E27FC236}">
                    <a16:creationId xmlns:a16="http://schemas.microsoft.com/office/drawing/2014/main" id="{4CA8DB5E-1C0A-E3FE-59C5-0F99038CE668}"/>
                  </a:ext>
                </a:extLst>
              </p:cNvPr>
              <p:cNvSpPr/>
              <p:nvPr/>
            </p:nvSpPr>
            <p:spPr>
              <a:xfrm>
                <a:off x="2920592" y="481819"/>
                <a:ext cx="1617785" cy="2250831"/>
              </a:xfrm>
              <a:prstGeom prst="round2SameRect">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sp>
            <p:nvSpPr>
              <p:cNvPr id="21" name="Oval 20">
                <a:extLst>
                  <a:ext uri="{FF2B5EF4-FFF2-40B4-BE49-F238E27FC236}">
                    <a16:creationId xmlns:a16="http://schemas.microsoft.com/office/drawing/2014/main" id="{637C66B5-83AA-6110-8A76-10C2F85B38AC}"/>
                  </a:ext>
                </a:extLst>
              </p:cNvPr>
              <p:cNvSpPr/>
              <p:nvPr/>
            </p:nvSpPr>
            <p:spPr>
              <a:xfrm>
                <a:off x="2944597" y="0"/>
                <a:ext cx="1569774" cy="1569774"/>
              </a:xfrm>
              <a:prstGeom prst="ellipse">
                <a:avLst/>
              </a:prstGeom>
              <a:solidFill>
                <a:schemeClr val="bg1"/>
              </a:solidFill>
              <a:ln w="57150">
                <a:solidFill>
                  <a:srgbClr val="FFD366"/>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sp>
            <p:nvSpPr>
              <p:cNvPr id="22" name="مربع نص 166">
                <a:extLst>
                  <a:ext uri="{FF2B5EF4-FFF2-40B4-BE49-F238E27FC236}">
                    <a16:creationId xmlns:a16="http://schemas.microsoft.com/office/drawing/2014/main" id="{272463C8-3990-352F-235A-ED4F12C2F87B}"/>
                  </a:ext>
                </a:extLst>
              </p:cNvPr>
              <p:cNvSpPr txBox="1"/>
              <p:nvPr/>
            </p:nvSpPr>
            <p:spPr>
              <a:xfrm>
                <a:off x="2972560" y="1691914"/>
                <a:ext cx="1513848" cy="918595"/>
              </a:xfrm>
              <a:prstGeom prst="rect">
                <a:avLst/>
              </a:prstGeom>
            </p:spPr>
            <p:txBody>
              <a:bodyPr wrap="square" rtlCol="1">
                <a:noAutofit/>
              </a:bodyPr>
              <a:lstStyle/>
              <a:p>
                <a:pPr algn="ctr" rtl="0">
                  <a:lnSpc>
                    <a:spcPct val="115000"/>
                  </a:lnSpc>
                </a:pPr>
                <a:r>
                  <a:rPr lang="ar-EG" sz="36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الاستدامة المؤسسية</a:t>
                </a:r>
                <a:endParaRPr lang="en-US" sz="3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9" name="مربع نص 166">
              <a:extLst>
                <a:ext uri="{FF2B5EF4-FFF2-40B4-BE49-F238E27FC236}">
                  <a16:creationId xmlns:a16="http://schemas.microsoft.com/office/drawing/2014/main" id="{C440381D-B9C1-507C-5646-B8E33F0FC2B8}"/>
                </a:ext>
              </a:extLst>
            </p:cNvPr>
            <p:cNvSpPr txBox="1"/>
            <p:nvPr/>
          </p:nvSpPr>
          <p:spPr>
            <a:xfrm>
              <a:off x="2956415" y="126263"/>
              <a:ext cx="1150168" cy="887105"/>
            </a:xfrm>
            <a:prstGeom prst="rect">
              <a:avLst/>
            </a:prstGeom>
          </p:spPr>
          <p:txBody>
            <a:bodyPr wrap="square" rtlCol="1">
              <a:noAutofit/>
            </a:bodyPr>
            <a:lstStyle/>
            <a:p>
              <a:pPr algn="ctr" rtl="0">
                <a:lnSpc>
                  <a:spcPct val="115000"/>
                </a:lnSpc>
              </a:pPr>
              <a:r>
                <a:rPr lang="en-US" sz="9600" b="1" kern="1200">
                  <a:solidFill>
                    <a:srgbClr val="FFD366"/>
                  </a:solidFill>
                  <a:effectLst/>
                  <a:latin typeface="ADLaM Display" panose="02010000000000000000" pitchFamily="2" charset="0"/>
                  <a:ea typeface="ADLaM Display" panose="02010000000000000000" pitchFamily="2" charset="0"/>
                  <a:cs typeface="Sakkal Majalla" panose="02000000000000000000" pitchFamily="2" charset="-78"/>
                </a:rPr>
                <a:t>03</a:t>
              </a:r>
              <a:endParaRPr lang="en-US" sz="9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id="{C2FA6EBC-BE7B-C9A0-19A9-9F4E62FB4103}"/>
              </a:ext>
            </a:extLst>
          </p:cNvPr>
          <p:cNvGrpSpPr/>
          <p:nvPr/>
        </p:nvGrpSpPr>
        <p:grpSpPr>
          <a:xfrm flipH="1">
            <a:off x="465383" y="2183341"/>
            <a:ext cx="2391158" cy="4038602"/>
            <a:chOff x="4380887" y="0"/>
            <a:chExt cx="1229135" cy="2076170"/>
          </a:xfrm>
        </p:grpSpPr>
        <p:grpSp>
          <p:nvGrpSpPr>
            <p:cNvPr id="13" name="Group 12">
              <a:extLst>
                <a:ext uri="{FF2B5EF4-FFF2-40B4-BE49-F238E27FC236}">
                  <a16:creationId xmlns:a16="http://schemas.microsoft.com/office/drawing/2014/main" id="{EB201BF8-4114-251A-C1B6-E711F15A6FA0}"/>
                </a:ext>
              </a:extLst>
            </p:cNvPr>
            <p:cNvGrpSpPr/>
            <p:nvPr/>
          </p:nvGrpSpPr>
          <p:grpSpPr>
            <a:xfrm>
              <a:off x="4380887" y="0"/>
              <a:ext cx="1229135" cy="2076170"/>
              <a:chOff x="4380887" y="0"/>
              <a:chExt cx="1617785" cy="2732650"/>
            </a:xfrm>
          </p:grpSpPr>
          <p:sp>
            <p:nvSpPr>
              <p:cNvPr id="15" name="Rectangle: Top Corners Rounded 14">
                <a:extLst>
                  <a:ext uri="{FF2B5EF4-FFF2-40B4-BE49-F238E27FC236}">
                    <a16:creationId xmlns:a16="http://schemas.microsoft.com/office/drawing/2014/main" id="{99CCDE4D-03CB-8B79-E241-AAF43A01E34D}"/>
                  </a:ext>
                </a:extLst>
              </p:cNvPr>
              <p:cNvSpPr/>
              <p:nvPr/>
            </p:nvSpPr>
            <p:spPr>
              <a:xfrm>
                <a:off x="4380887" y="481819"/>
                <a:ext cx="1617785" cy="2250831"/>
              </a:xfrm>
              <a:prstGeom prst="round2SameRect">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sp>
            <p:nvSpPr>
              <p:cNvPr id="16" name="Oval 15">
                <a:extLst>
                  <a:ext uri="{FF2B5EF4-FFF2-40B4-BE49-F238E27FC236}">
                    <a16:creationId xmlns:a16="http://schemas.microsoft.com/office/drawing/2014/main" id="{66080044-2A1B-0CD6-DF74-80E2B8E9050F}"/>
                  </a:ext>
                </a:extLst>
              </p:cNvPr>
              <p:cNvSpPr/>
              <p:nvPr/>
            </p:nvSpPr>
            <p:spPr>
              <a:xfrm>
                <a:off x="4404892" y="0"/>
                <a:ext cx="1569774" cy="1569774"/>
              </a:xfrm>
              <a:prstGeom prst="ellipse">
                <a:avLst/>
              </a:prstGeom>
              <a:solidFill>
                <a:schemeClr val="bg1"/>
              </a:solidFill>
              <a:ln w="57150">
                <a:solidFill>
                  <a:srgbClr val="7F7F7F"/>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sp>
            <p:nvSpPr>
              <p:cNvPr id="17" name="مربع نص 166">
                <a:extLst>
                  <a:ext uri="{FF2B5EF4-FFF2-40B4-BE49-F238E27FC236}">
                    <a16:creationId xmlns:a16="http://schemas.microsoft.com/office/drawing/2014/main" id="{BF091F30-CF6B-F0EC-6514-C55A4B7E66B1}"/>
                  </a:ext>
                </a:extLst>
              </p:cNvPr>
              <p:cNvSpPr txBox="1"/>
              <p:nvPr/>
            </p:nvSpPr>
            <p:spPr>
              <a:xfrm>
                <a:off x="4432855" y="1691914"/>
                <a:ext cx="1513848" cy="918595"/>
              </a:xfrm>
              <a:prstGeom prst="rect">
                <a:avLst/>
              </a:prstGeom>
            </p:spPr>
            <p:txBody>
              <a:bodyPr wrap="square" rtlCol="1">
                <a:noAutofit/>
              </a:bodyPr>
              <a:lstStyle/>
              <a:p>
                <a:pPr algn="ctr" rtl="0">
                  <a:lnSpc>
                    <a:spcPct val="115000"/>
                  </a:lnSpc>
                </a:pPr>
                <a:r>
                  <a:rPr lang="ar-EG" sz="36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الاستدامة المجتمعية</a:t>
                </a:r>
                <a:endParaRPr lang="en-US" sz="3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4" name="مربع نص 166">
              <a:extLst>
                <a:ext uri="{FF2B5EF4-FFF2-40B4-BE49-F238E27FC236}">
                  <a16:creationId xmlns:a16="http://schemas.microsoft.com/office/drawing/2014/main" id="{BF696EAB-E2E4-F127-C86C-31E141F8A1E8}"/>
                </a:ext>
              </a:extLst>
            </p:cNvPr>
            <p:cNvSpPr txBox="1"/>
            <p:nvPr/>
          </p:nvSpPr>
          <p:spPr>
            <a:xfrm>
              <a:off x="4416710" y="126263"/>
              <a:ext cx="1150168" cy="887105"/>
            </a:xfrm>
            <a:prstGeom prst="rect">
              <a:avLst/>
            </a:prstGeom>
          </p:spPr>
          <p:txBody>
            <a:bodyPr wrap="square" rtlCol="1">
              <a:noAutofit/>
            </a:bodyPr>
            <a:lstStyle/>
            <a:p>
              <a:pPr algn="ctr" rtl="0">
                <a:lnSpc>
                  <a:spcPct val="115000"/>
                </a:lnSpc>
              </a:pPr>
              <a:r>
                <a:rPr lang="en-US" sz="9600" b="1" kern="1200">
                  <a:solidFill>
                    <a:srgbClr val="7F7F7F"/>
                  </a:solidFill>
                  <a:effectLst/>
                  <a:latin typeface="ADLaM Display" panose="02010000000000000000" pitchFamily="2" charset="0"/>
                  <a:ea typeface="ADLaM Display" panose="02010000000000000000" pitchFamily="2" charset="0"/>
                  <a:cs typeface="Sakkal Majalla" panose="02000000000000000000" pitchFamily="2" charset="-78"/>
                </a:rPr>
                <a:t>04</a:t>
              </a:r>
              <a:endParaRPr lang="en-US" sz="9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6575637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1ECEEC-9243-3402-C136-E54866DA33E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F83BF27-E0B6-2C62-1102-125486DE331D}"/>
              </a:ext>
            </a:extLst>
          </p:cNvPr>
          <p:cNvSpPr txBox="1"/>
          <p:nvPr/>
        </p:nvSpPr>
        <p:spPr>
          <a:xfrm>
            <a:off x="2779494" y="-100109"/>
            <a:ext cx="6633012" cy="646331"/>
          </a:xfrm>
          <a:prstGeom prst="rect">
            <a:avLst/>
          </a:prstGeom>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استدامة المشاريع التطوعية وتطويرها</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96A339D-AA04-565B-69CF-67672E1FE4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B18E8658-E7E9-0143-0A29-7FD7AD3B2794}"/>
              </a:ext>
            </a:extLst>
          </p:cNvPr>
          <p:cNvSpPr txBox="1"/>
          <p:nvPr/>
        </p:nvSpPr>
        <p:spPr>
          <a:xfrm>
            <a:off x="5564790" y="1044694"/>
            <a:ext cx="5913150" cy="640175"/>
          </a:xfrm>
          <a:prstGeom prst="rect">
            <a:avLst/>
          </a:prstGeom>
          <a:noFill/>
        </p:spPr>
        <p:txBody>
          <a:bodyPr wrap="square">
            <a:spAutoFit/>
          </a:bodyPr>
          <a:lstStyle>
            <a:defPPr>
              <a:defRPr lang="en-US"/>
            </a:defPPr>
            <a:lvl1pPr algn="just" rtl="1">
              <a:lnSpc>
                <a:spcPct val="115000"/>
              </a:lnSpc>
              <a:defRPr sz="3200" b="1">
                <a:solidFill>
                  <a:srgbClr val="168489"/>
                </a:solidFill>
                <a:latin typeface="Times New Roman" panose="02020603050405020304" pitchFamily="18" charset="0"/>
                <a:cs typeface="Adobe Arabic" panose="02040503050201020203" pitchFamily="18" charset="-78"/>
              </a:defRPr>
            </a:lvl1pPr>
          </a:lstStyle>
          <a:p>
            <a:r>
              <a:rPr lang="ar-SA" dirty="0"/>
              <a:t>استراتيجيات تطوير المشاريع التطوّعية:</a:t>
            </a:r>
            <a:endParaRPr lang="en-US" dirty="0"/>
          </a:p>
        </p:txBody>
      </p:sp>
      <p:grpSp>
        <p:nvGrpSpPr>
          <p:cNvPr id="46" name="Group 45">
            <a:extLst>
              <a:ext uri="{FF2B5EF4-FFF2-40B4-BE49-F238E27FC236}">
                <a16:creationId xmlns:a16="http://schemas.microsoft.com/office/drawing/2014/main" id="{B25AD300-A218-9D09-CBB7-197219EE58D5}"/>
              </a:ext>
            </a:extLst>
          </p:cNvPr>
          <p:cNvGrpSpPr/>
          <p:nvPr/>
        </p:nvGrpSpPr>
        <p:grpSpPr>
          <a:xfrm>
            <a:off x="8968627" y="2377661"/>
            <a:ext cx="2614158" cy="3456297"/>
            <a:chOff x="8968627" y="628649"/>
            <a:chExt cx="2614158" cy="3456297"/>
          </a:xfrm>
        </p:grpSpPr>
        <p:grpSp>
          <p:nvGrpSpPr>
            <p:cNvPr id="32" name="Group 31">
              <a:extLst>
                <a:ext uri="{FF2B5EF4-FFF2-40B4-BE49-F238E27FC236}">
                  <a16:creationId xmlns:a16="http://schemas.microsoft.com/office/drawing/2014/main" id="{99707150-4950-3308-1E18-02F5D5B3FF7A}"/>
                </a:ext>
              </a:extLst>
            </p:cNvPr>
            <p:cNvGrpSpPr/>
            <p:nvPr/>
          </p:nvGrpSpPr>
          <p:grpSpPr>
            <a:xfrm flipH="1">
              <a:off x="8968627" y="628649"/>
              <a:ext cx="2614158" cy="3456297"/>
              <a:chOff x="0" y="0"/>
              <a:chExt cx="1744393" cy="2307101"/>
            </a:xfrm>
          </p:grpSpPr>
          <p:sp>
            <p:nvSpPr>
              <p:cNvPr id="42" name="Rectangle: Rounded Corners 41">
                <a:extLst>
                  <a:ext uri="{FF2B5EF4-FFF2-40B4-BE49-F238E27FC236}">
                    <a16:creationId xmlns:a16="http://schemas.microsoft.com/office/drawing/2014/main" id="{8A20183D-F205-416E-4F28-EC963B8BE678}"/>
                  </a:ext>
                </a:extLst>
              </p:cNvPr>
              <p:cNvSpPr/>
              <p:nvPr/>
            </p:nvSpPr>
            <p:spPr>
              <a:xfrm>
                <a:off x="0" y="0"/>
                <a:ext cx="1744393" cy="2307101"/>
              </a:xfrm>
              <a:prstGeom prst="roundRect">
                <a:avLst/>
              </a:prstGeom>
              <a:solidFill>
                <a:srgbClr val="E1EEE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3" name="مربع نص 166">
                <a:extLst>
                  <a:ext uri="{FF2B5EF4-FFF2-40B4-BE49-F238E27FC236}">
                    <a16:creationId xmlns:a16="http://schemas.microsoft.com/office/drawing/2014/main" id="{953D1ADF-5FFC-A984-4DB4-A2EB781804A0}"/>
                  </a:ext>
                </a:extLst>
              </p:cNvPr>
              <p:cNvSpPr txBox="1"/>
              <p:nvPr/>
            </p:nvSpPr>
            <p:spPr>
              <a:xfrm>
                <a:off x="60239" y="1384235"/>
                <a:ext cx="1623496" cy="562951"/>
              </a:xfrm>
              <a:prstGeom prst="rect">
                <a:avLst/>
              </a:prstGeom>
            </p:spPr>
            <p:txBody>
              <a:bodyPr wrap="square" rtlCol="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التجديد المستمر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5" name="مربع نص 166">
              <a:extLst>
                <a:ext uri="{FF2B5EF4-FFF2-40B4-BE49-F238E27FC236}">
                  <a16:creationId xmlns:a16="http://schemas.microsoft.com/office/drawing/2014/main" id="{58251F7C-40D9-6C63-A046-6250FE4D99A5}"/>
                </a:ext>
              </a:extLst>
            </p:cNvPr>
            <p:cNvSpPr txBox="1"/>
            <p:nvPr/>
          </p:nvSpPr>
          <p:spPr>
            <a:xfrm flipH="1">
              <a:off x="9172325" y="654822"/>
              <a:ext cx="2206761" cy="1701974"/>
            </a:xfrm>
            <a:prstGeom prst="rect">
              <a:avLst/>
            </a:prstGeom>
          </p:spPr>
          <p:txBody>
            <a:bodyPr wrap="square" rtlCol="1">
              <a:noAutofit/>
            </a:bodyPr>
            <a:lstStyle/>
            <a:p>
              <a:pPr algn="ctr" rtl="0">
                <a:lnSpc>
                  <a:spcPct val="115000"/>
                </a:lnSpc>
              </a:pPr>
              <a:r>
                <a:rPr lang="en-US" sz="9600" b="1" kern="1200" dirty="0">
                  <a:solidFill>
                    <a:srgbClr val="168489"/>
                  </a:solidFill>
                  <a:effectLst/>
                  <a:latin typeface="ADLaM Display" panose="02010000000000000000" pitchFamily="2" charset="0"/>
                  <a:ea typeface="ADLaM Display" panose="02010000000000000000" pitchFamily="2" charset="0"/>
                  <a:cs typeface="Sakkal Majalla" panose="02000000000000000000" pitchFamily="2" charset="-78"/>
                </a:rPr>
                <a:t>01</a:t>
              </a:r>
              <a:endParaRPr lang="en-US" sz="9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8" name="Group 47">
            <a:extLst>
              <a:ext uri="{FF2B5EF4-FFF2-40B4-BE49-F238E27FC236}">
                <a16:creationId xmlns:a16="http://schemas.microsoft.com/office/drawing/2014/main" id="{71F44AA6-54BC-920C-ED06-ADD8F2F46FAE}"/>
              </a:ext>
            </a:extLst>
          </p:cNvPr>
          <p:cNvGrpSpPr/>
          <p:nvPr/>
        </p:nvGrpSpPr>
        <p:grpSpPr>
          <a:xfrm>
            <a:off x="3296474" y="2377661"/>
            <a:ext cx="2735236" cy="3456297"/>
            <a:chOff x="3296474" y="628649"/>
            <a:chExt cx="2735236" cy="3456297"/>
          </a:xfrm>
        </p:grpSpPr>
        <p:grpSp>
          <p:nvGrpSpPr>
            <p:cNvPr id="34" name="Group 33">
              <a:extLst>
                <a:ext uri="{FF2B5EF4-FFF2-40B4-BE49-F238E27FC236}">
                  <a16:creationId xmlns:a16="http://schemas.microsoft.com/office/drawing/2014/main" id="{30191C32-D39B-DA18-AC9B-43606A662F13}"/>
                </a:ext>
              </a:extLst>
            </p:cNvPr>
            <p:cNvGrpSpPr/>
            <p:nvPr/>
          </p:nvGrpSpPr>
          <p:grpSpPr>
            <a:xfrm flipH="1">
              <a:off x="3296474" y="628649"/>
              <a:ext cx="2735236" cy="3456297"/>
              <a:chOff x="2893230" y="0"/>
              <a:chExt cx="1825187" cy="2307101"/>
            </a:xfrm>
          </p:grpSpPr>
          <p:sp>
            <p:nvSpPr>
              <p:cNvPr id="38" name="Rectangle: Rounded Corners 37">
                <a:extLst>
                  <a:ext uri="{FF2B5EF4-FFF2-40B4-BE49-F238E27FC236}">
                    <a16:creationId xmlns:a16="http://schemas.microsoft.com/office/drawing/2014/main" id="{ABFB9C7D-E84F-B955-CC0F-CCA453D890CB}"/>
                  </a:ext>
                </a:extLst>
              </p:cNvPr>
              <p:cNvSpPr/>
              <p:nvPr/>
            </p:nvSpPr>
            <p:spPr>
              <a:xfrm>
                <a:off x="2934157" y="0"/>
                <a:ext cx="1744393" cy="2307101"/>
              </a:xfrm>
              <a:prstGeom prst="roundRect">
                <a:avLst/>
              </a:prstGeom>
              <a:solidFill>
                <a:srgbClr val="E1EEE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9" name="مربع نص 166">
                <a:extLst>
                  <a:ext uri="{FF2B5EF4-FFF2-40B4-BE49-F238E27FC236}">
                    <a16:creationId xmlns:a16="http://schemas.microsoft.com/office/drawing/2014/main" id="{B43E34F1-D8FB-A888-91E6-029033CCF808}"/>
                  </a:ext>
                </a:extLst>
              </p:cNvPr>
              <p:cNvSpPr txBox="1"/>
              <p:nvPr/>
            </p:nvSpPr>
            <p:spPr>
              <a:xfrm>
                <a:off x="2893230" y="1314753"/>
                <a:ext cx="1825187" cy="931874"/>
              </a:xfrm>
              <a:prstGeom prst="rect">
                <a:avLst/>
              </a:prstGeom>
            </p:spPr>
            <p:txBody>
              <a:bodyPr wrap="square" rtlCol="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بناء الشراكات الاستراتيجية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6" name="مربع نص 166">
              <a:extLst>
                <a:ext uri="{FF2B5EF4-FFF2-40B4-BE49-F238E27FC236}">
                  <a16:creationId xmlns:a16="http://schemas.microsoft.com/office/drawing/2014/main" id="{56D67C8B-E437-34AF-C093-865D720103E9}"/>
                </a:ext>
              </a:extLst>
            </p:cNvPr>
            <p:cNvSpPr txBox="1"/>
            <p:nvPr/>
          </p:nvSpPr>
          <p:spPr>
            <a:xfrm flipH="1">
              <a:off x="3560711" y="654822"/>
              <a:ext cx="2206761" cy="1701974"/>
            </a:xfrm>
            <a:prstGeom prst="rect">
              <a:avLst/>
            </a:prstGeom>
          </p:spPr>
          <p:txBody>
            <a:bodyPr wrap="square" rtlCol="1">
              <a:noAutofit/>
            </a:bodyPr>
            <a:lstStyle/>
            <a:p>
              <a:pPr algn="ctr" rtl="0">
                <a:lnSpc>
                  <a:spcPct val="115000"/>
                </a:lnSpc>
              </a:pPr>
              <a:r>
                <a:rPr lang="en-US" sz="9600" b="1" kern="1200" dirty="0">
                  <a:solidFill>
                    <a:srgbClr val="168489"/>
                  </a:solidFill>
                  <a:effectLst/>
                  <a:latin typeface="ADLaM Display" panose="02010000000000000000" pitchFamily="2" charset="0"/>
                  <a:ea typeface="ADLaM Display" panose="02010000000000000000" pitchFamily="2" charset="0"/>
                  <a:cs typeface="Sakkal Majalla" panose="02000000000000000000" pitchFamily="2" charset="-78"/>
                </a:rPr>
                <a:t>03</a:t>
              </a:r>
              <a:endParaRPr lang="en-US" sz="9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7" name="Group 46">
            <a:extLst>
              <a:ext uri="{FF2B5EF4-FFF2-40B4-BE49-F238E27FC236}">
                <a16:creationId xmlns:a16="http://schemas.microsoft.com/office/drawing/2014/main" id="{A6055DFD-FBBD-80FF-B450-70337E89656C}"/>
              </a:ext>
            </a:extLst>
          </p:cNvPr>
          <p:cNvGrpSpPr/>
          <p:nvPr/>
        </p:nvGrpSpPr>
        <p:grpSpPr>
          <a:xfrm>
            <a:off x="6150580" y="2377661"/>
            <a:ext cx="2614158" cy="3456297"/>
            <a:chOff x="6150580" y="2773054"/>
            <a:chExt cx="2614158" cy="3456297"/>
          </a:xfrm>
        </p:grpSpPr>
        <p:grpSp>
          <p:nvGrpSpPr>
            <p:cNvPr id="33" name="Group 32">
              <a:extLst>
                <a:ext uri="{FF2B5EF4-FFF2-40B4-BE49-F238E27FC236}">
                  <a16:creationId xmlns:a16="http://schemas.microsoft.com/office/drawing/2014/main" id="{8832D2A6-3C77-8F2C-AC54-63312E116095}"/>
                </a:ext>
              </a:extLst>
            </p:cNvPr>
            <p:cNvGrpSpPr/>
            <p:nvPr/>
          </p:nvGrpSpPr>
          <p:grpSpPr>
            <a:xfrm flipH="1">
              <a:off x="6150580" y="2773054"/>
              <a:ext cx="2614158" cy="3456297"/>
              <a:chOff x="1468771" y="1117709"/>
              <a:chExt cx="1744393" cy="2307101"/>
            </a:xfrm>
          </p:grpSpPr>
          <p:sp>
            <p:nvSpPr>
              <p:cNvPr id="40" name="Rectangle: Rounded Corners 39">
                <a:extLst>
                  <a:ext uri="{FF2B5EF4-FFF2-40B4-BE49-F238E27FC236}">
                    <a16:creationId xmlns:a16="http://schemas.microsoft.com/office/drawing/2014/main" id="{22ED8A23-9450-9962-FC34-22637C86655D}"/>
                  </a:ext>
                </a:extLst>
              </p:cNvPr>
              <p:cNvSpPr/>
              <p:nvPr/>
            </p:nvSpPr>
            <p:spPr>
              <a:xfrm>
                <a:off x="1468771" y="1117709"/>
                <a:ext cx="1744393" cy="2307101"/>
              </a:xfrm>
              <a:prstGeom prst="roundRect">
                <a:avLst/>
              </a:prstGeom>
              <a:solidFill>
                <a:srgbClr val="E1EEE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1" name="مربع نص 166">
                <a:extLst>
                  <a:ext uri="{FF2B5EF4-FFF2-40B4-BE49-F238E27FC236}">
                    <a16:creationId xmlns:a16="http://schemas.microsoft.com/office/drawing/2014/main" id="{EDACF7D0-A2CF-69A2-D04A-BF0258AD89B3}"/>
                  </a:ext>
                </a:extLst>
              </p:cNvPr>
              <p:cNvSpPr txBox="1"/>
              <p:nvPr/>
            </p:nvSpPr>
            <p:spPr>
              <a:xfrm>
                <a:off x="1507340" y="2609314"/>
                <a:ext cx="1666513" cy="453927"/>
              </a:xfrm>
              <a:prstGeom prst="rect">
                <a:avLst/>
              </a:prstGeom>
            </p:spPr>
            <p:txBody>
              <a:bodyPr wrap="square" rtlCol="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استثمار التكنولوجيا</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7" name="مربع نص 166">
              <a:extLst>
                <a:ext uri="{FF2B5EF4-FFF2-40B4-BE49-F238E27FC236}">
                  <a16:creationId xmlns:a16="http://schemas.microsoft.com/office/drawing/2014/main" id="{F936E4A9-5A02-A685-4D31-55BA2A050951}"/>
                </a:ext>
              </a:extLst>
            </p:cNvPr>
            <p:cNvSpPr txBox="1"/>
            <p:nvPr/>
          </p:nvSpPr>
          <p:spPr>
            <a:xfrm flipH="1">
              <a:off x="6354278" y="2841201"/>
              <a:ext cx="2206761" cy="1701974"/>
            </a:xfrm>
            <a:prstGeom prst="rect">
              <a:avLst/>
            </a:prstGeom>
          </p:spPr>
          <p:txBody>
            <a:bodyPr wrap="square" rtlCol="1">
              <a:noAutofit/>
            </a:bodyPr>
            <a:lstStyle/>
            <a:p>
              <a:pPr algn="ctr" rtl="0">
                <a:lnSpc>
                  <a:spcPct val="115000"/>
                </a:lnSpc>
              </a:pPr>
              <a:r>
                <a:rPr lang="en-US" sz="9600" b="1" kern="1200" dirty="0">
                  <a:solidFill>
                    <a:srgbClr val="168489"/>
                  </a:solidFill>
                  <a:effectLst/>
                  <a:latin typeface="ADLaM Display" panose="02010000000000000000" pitchFamily="2" charset="0"/>
                  <a:ea typeface="ADLaM Display" panose="02010000000000000000" pitchFamily="2" charset="0"/>
                  <a:cs typeface="Sakkal Majalla" panose="02000000000000000000" pitchFamily="2" charset="-78"/>
                </a:rPr>
                <a:t>02</a:t>
              </a:r>
              <a:endParaRPr lang="en-US" sz="9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9" name="Group 48">
            <a:extLst>
              <a:ext uri="{FF2B5EF4-FFF2-40B4-BE49-F238E27FC236}">
                <a16:creationId xmlns:a16="http://schemas.microsoft.com/office/drawing/2014/main" id="{727E38B0-F4D5-7076-62FB-A2D9146AE84A}"/>
              </a:ext>
            </a:extLst>
          </p:cNvPr>
          <p:cNvGrpSpPr/>
          <p:nvPr/>
        </p:nvGrpSpPr>
        <p:grpSpPr>
          <a:xfrm>
            <a:off x="609213" y="2377661"/>
            <a:ext cx="2616219" cy="3456297"/>
            <a:chOff x="609213" y="2773054"/>
            <a:chExt cx="2616219" cy="3456297"/>
          </a:xfrm>
        </p:grpSpPr>
        <p:grpSp>
          <p:nvGrpSpPr>
            <p:cNvPr id="5" name="Group 4">
              <a:extLst>
                <a:ext uri="{FF2B5EF4-FFF2-40B4-BE49-F238E27FC236}">
                  <a16:creationId xmlns:a16="http://schemas.microsoft.com/office/drawing/2014/main" id="{A5106AD0-7C8F-52A1-32DA-243D68DAA3F8}"/>
                </a:ext>
              </a:extLst>
            </p:cNvPr>
            <p:cNvGrpSpPr/>
            <p:nvPr/>
          </p:nvGrpSpPr>
          <p:grpSpPr>
            <a:xfrm flipH="1">
              <a:off x="609213" y="2773054"/>
              <a:ext cx="2616219" cy="3456297"/>
              <a:chOff x="4355867" y="1117709"/>
              <a:chExt cx="1745768" cy="2307101"/>
            </a:xfrm>
          </p:grpSpPr>
          <p:sp>
            <p:nvSpPr>
              <p:cNvPr id="44" name="Rectangle: Rounded Corners 43">
                <a:extLst>
                  <a:ext uri="{FF2B5EF4-FFF2-40B4-BE49-F238E27FC236}">
                    <a16:creationId xmlns:a16="http://schemas.microsoft.com/office/drawing/2014/main" id="{EA4BDE76-0E70-DE49-6070-F4768DC037AA}"/>
                  </a:ext>
                </a:extLst>
              </p:cNvPr>
              <p:cNvSpPr/>
              <p:nvPr/>
            </p:nvSpPr>
            <p:spPr>
              <a:xfrm>
                <a:off x="4357241" y="1117709"/>
                <a:ext cx="1744393" cy="2307101"/>
              </a:xfrm>
              <a:prstGeom prst="roundRect">
                <a:avLst/>
              </a:prstGeom>
              <a:solidFill>
                <a:srgbClr val="E1EEE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5" name="مربع نص 166">
                <a:extLst>
                  <a:ext uri="{FF2B5EF4-FFF2-40B4-BE49-F238E27FC236}">
                    <a16:creationId xmlns:a16="http://schemas.microsoft.com/office/drawing/2014/main" id="{6D294AD6-7A86-6816-5913-169784EE9D11}"/>
                  </a:ext>
                </a:extLst>
              </p:cNvPr>
              <p:cNvSpPr txBox="1"/>
              <p:nvPr/>
            </p:nvSpPr>
            <p:spPr>
              <a:xfrm>
                <a:off x="4355867" y="2576708"/>
                <a:ext cx="1745768" cy="513768"/>
              </a:xfrm>
              <a:prstGeom prst="rect">
                <a:avLst/>
              </a:prstGeom>
            </p:spPr>
            <p:txBody>
              <a:bodyPr wrap="square" rtlCol="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تمكين المستفيدين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0" name="مربع نص 166">
              <a:extLst>
                <a:ext uri="{FF2B5EF4-FFF2-40B4-BE49-F238E27FC236}">
                  <a16:creationId xmlns:a16="http://schemas.microsoft.com/office/drawing/2014/main" id="{3CBC9690-0378-9728-0E18-1F2603C494C9}"/>
                </a:ext>
              </a:extLst>
            </p:cNvPr>
            <p:cNvSpPr txBox="1"/>
            <p:nvPr/>
          </p:nvSpPr>
          <p:spPr>
            <a:xfrm flipH="1">
              <a:off x="813942" y="2841201"/>
              <a:ext cx="2206762" cy="1701974"/>
            </a:xfrm>
            <a:prstGeom prst="rect">
              <a:avLst/>
            </a:prstGeom>
          </p:spPr>
          <p:txBody>
            <a:bodyPr wrap="square" rtlCol="1">
              <a:noAutofit/>
            </a:bodyPr>
            <a:lstStyle/>
            <a:p>
              <a:pPr algn="ctr" rtl="0">
                <a:lnSpc>
                  <a:spcPct val="115000"/>
                </a:lnSpc>
              </a:pPr>
              <a:r>
                <a:rPr lang="en-US" sz="9600" b="1" kern="1200" dirty="0">
                  <a:solidFill>
                    <a:srgbClr val="168489"/>
                  </a:solidFill>
                  <a:effectLst/>
                  <a:latin typeface="ADLaM Display" panose="02010000000000000000" pitchFamily="2" charset="0"/>
                  <a:ea typeface="ADLaM Display" panose="02010000000000000000" pitchFamily="2" charset="0"/>
                  <a:cs typeface="Sakkal Majalla" panose="02000000000000000000" pitchFamily="2" charset="-78"/>
                </a:rPr>
                <a:t>04</a:t>
              </a:r>
              <a:endParaRPr lang="en-US" sz="9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340570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500" fill="hold"/>
                                        <p:tgtEl>
                                          <p:spTgt spid="47"/>
                                        </p:tgtEl>
                                        <p:attrNameLst>
                                          <p:attrName>ppt_x</p:attrName>
                                        </p:attrNameLst>
                                      </p:cBhvr>
                                      <p:tavLst>
                                        <p:tav tm="0">
                                          <p:val>
                                            <p:strVal val="#ppt_x"/>
                                          </p:val>
                                        </p:tav>
                                        <p:tav tm="100000">
                                          <p:val>
                                            <p:strVal val="#ppt_x"/>
                                          </p:val>
                                        </p:tav>
                                      </p:tavLst>
                                    </p:anim>
                                    <p:anim calcmode="lin" valueType="num">
                                      <p:cBhvr additive="base">
                                        <p:cTn id="14"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500" fill="hold"/>
                                        <p:tgtEl>
                                          <p:spTgt spid="48"/>
                                        </p:tgtEl>
                                        <p:attrNameLst>
                                          <p:attrName>ppt_x</p:attrName>
                                        </p:attrNameLst>
                                      </p:cBhvr>
                                      <p:tavLst>
                                        <p:tav tm="0">
                                          <p:val>
                                            <p:strVal val="#ppt_x"/>
                                          </p:val>
                                        </p:tav>
                                        <p:tav tm="100000">
                                          <p:val>
                                            <p:strVal val="#ppt_x"/>
                                          </p:val>
                                        </p:tav>
                                      </p:tavLst>
                                    </p:anim>
                                    <p:anim calcmode="lin" valueType="num">
                                      <p:cBhvr additive="base">
                                        <p:cTn id="20"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additive="base">
                                        <p:cTn id="25" dur="500" fill="hold"/>
                                        <p:tgtEl>
                                          <p:spTgt spid="49"/>
                                        </p:tgtEl>
                                        <p:attrNameLst>
                                          <p:attrName>ppt_x</p:attrName>
                                        </p:attrNameLst>
                                      </p:cBhvr>
                                      <p:tavLst>
                                        <p:tav tm="0">
                                          <p:val>
                                            <p:strVal val="#ppt_x"/>
                                          </p:val>
                                        </p:tav>
                                        <p:tav tm="100000">
                                          <p:val>
                                            <p:strVal val="#ppt_x"/>
                                          </p:val>
                                        </p:tav>
                                      </p:tavLst>
                                    </p:anim>
                                    <p:anim calcmode="lin" valueType="num">
                                      <p:cBhvr additive="base">
                                        <p:cTn id="26"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399AD-43E8-80FF-D03C-D38BD72CD5A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EFFB25B-6F95-FB4A-B6A5-22EB1C47B530}"/>
              </a:ext>
            </a:extLst>
          </p:cNvPr>
          <p:cNvSpPr txBox="1"/>
          <p:nvPr/>
        </p:nvSpPr>
        <p:spPr>
          <a:xfrm>
            <a:off x="2779494" y="-252509"/>
            <a:ext cx="6633012" cy="854080"/>
          </a:xfrm>
          <a:prstGeom prst="rect">
            <a:avLst/>
          </a:prstGeom>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نموذج عملي للاستدامة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55BEFDB-7A75-075A-655C-7EAB731643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E7B74E7F-D717-3A55-9DBA-B0DE7202C362}"/>
              </a:ext>
            </a:extLst>
          </p:cNvPr>
          <p:cNvSpPr txBox="1"/>
          <p:nvPr/>
        </p:nvSpPr>
        <p:spPr>
          <a:xfrm>
            <a:off x="5351489" y="2372680"/>
            <a:ext cx="6027624"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مشروع "كسوة" التطوّعي لتوفير الملابس للأسر المحتاجة، طوّر نموذجاً للاستدامة من خلال إنشاء متاجر خيرية تبيع الملابس المتبرّع بها بأسعار رمزية للقادرين، وتقدّمها مجاناً لغير القادرين. نجح هذا النموذج في توفير دخل ثابت يغطّي 70% من مصاريف المشروع التشغيلية، مما ساهم في استمراره لأكثر من 8 سنوات</a:t>
            </a:r>
            <a:endParaRPr lang="en-US"/>
          </a:p>
        </p:txBody>
      </p:sp>
      <p:sp>
        <p:nvSpPr>
          <p:cNvPr id="10" name="Rectangle: Rounded Corners 9">
            <a:extLst>
              <a:ext uri="{FF2B5EF4-FFF2-40B4-BE49-F238E27FC236}">
                <a16:creationId xmlns:a16="http://schemas.microsoft.com/office/drawing/2014/main" id="{7AA5B018-F1E2-2AEF-690A-DB14E6D9CB72}"/>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Volunteering">
            <a:extLst>
              <a:ext uri="{FF2B5EF4-FFF2-40B4-BE49-F238E27FC236}">
                <a16:creationId xmlns:a16="http://schemas.microsoft.com/office/drawing/2014/main" id="{2E765596-801B-4244-97B0-7A016721B93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5798" y="1077280"/>
            <a:ext cx="3659919" cy="3659919"/>
          </a:xfrm>
          <a:prstGeom prst="rect">
            <a:avLst/>
          </a:prstGeom>
          <a:noFill/>
          <a:ln>
            <a:noFill/>
          </a:ln>
        </p:spPr>
      </p:pic>
    </p:spTree>
    <p:extLst>
      <p:ext uri="{BB962C8B-B14F-4D97-AF65-F5344CB8AC3E}">
        <p14:creationId xmlns:p14="http://schemas.microsoft.com/office/powerpoint/2010/main" val="21599855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006AAB-F4DF-B658-2221-4687BC5FD19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C33C475-2006-6069-93CD-B6971D2B40EA}"/>
              </a:ext>
            </a:extLst>
          </p:cNvPr>
          <p:cNvSpPr txBox="1"/>
          <p:nvPr/>
        </p:nvSpPr>
        <p:spPr>
          <a:xfrm>
            <a:off x="2779494" y="-252509"/>
            <a:ext cx="6633012" cy="854080"/>
          </a:xfrm>
          <a:prstGeom prst="rect">
            <a:avLst/>
          </a:prstGeom>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دراسة حالة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8BB53C6-2637-5C0A-E488-8906B28969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E8740D72-A526-9702-FB56-6AB3459645F2}"/>
              </a:ext>
            </a:extLst>
          </p:cNvPr>
          <p:cNvSpPr txBox="1"/>
          <p:nvPr/>
        </p:nvSpPr>
        <p:spPr>
          <a:xfrm>
            <a:off x="4746101" y="1913902"/>
            <a:ext cx="6633012" cy="3970318"/>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جمعية "نماء" التطوّعية حوّلت مشروعاً موسمياً لتوزيع الطرود الغذائية إلى برنامج مستدام لتمكين الأسر اقتصادياً من خلال:</a:t>
            </a:r>
            <a:endParaRPr lang="en-US"/>
          </a:p>
          <a:p>
            <a:r>
              <a:rPr lang="ar-SA"/>
              <a:t>1. تحويل جزء من ميزانية التوزيع لتمويل مشاريع صغيرة للأسر.</a:t>
            </a:r>
            <a:endParaRPr lang="en-US"/>
          </a:p>
          <a:p>
            <a:r>
              <a:rPr lang="ar-SA"/>
              <a:t>2. تدريب أفراد الأسر على مهارات مهنية مطلوبة في سوق العمل.</a:t>
            </a:r>
            <a:endParaRPr lang="en-US"/>
          </a:p>
          <a:p>
            <a:r>
              <a:rPr lang="ar-SA"/>
              <a:t>3. بناء شراكات مع القطاع الخاص لتوظيف المتدرّبين.</a:t>
            </a:r>
            <a:endParaRPr lang="en-US"/>
          </a:p>
          <a:p>
            <a:r>
              <a:rPr lang="ar-SA"/>
              <a:t>4. إنشاء تعاونيات إنتاجية تديرها الأسر المستفيدة.</a:t>
            </a:r>
            <a:endParaRPr lang="en-US"/>
          </a:p>
          <a:p>
            <a:r>
              <a:rPr lang="ar-SA"/>
              <a:t>نجحت هذه الاستراتيجية في تخفيض عدد الأسر المعتمدة على المساعدات بنسبة 45% خلال 3 سنوات، وتحويل المشروع من نموذج إغاثي إلى نموذج تنموي مستدام.</a:t>
            </a:r>
            <a:endParaRPr lang="en-US"/>
          </a:p>
        </p:txBody>
      </p:sp>
      <p:sp>
        <p:nvSpPr>
          <p:cNvPr id="10" name="Rectangle: Rounded Corners 9">
            <a:extLst>
              <a:ext uri="{FF2B5EF4-FFF2-40B4-BE49-F238E27FC236}">
                <a16:creationId xmlns:a16="http://schemas.microsoft.com/office/drawing/2014/main" id="{8A374AD1-E651-CF70-92A0-870D52696A35}"/>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Volunteering">
            <a:extLst>
              <a:ext uri="{FF2B5EF4-FFF2-40B4-BE49-F238E27FC236}">
                <a16:creationId xmlns:a16="http://schemas.microsoft.com/office/drawing/2014/main" id="{CA94DC36-A3E3-EE78-298B-1D17E6A86AB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76302" y="1077280"/>
            <a:ext cx="3659919" cy="3659919"/>
          </a:xfrm>
          <a:prstGeom prst="rect">
            <a:avLst/>
          </a:prstGeom>
          <a:noFill/>
          <a:ln>
            <a:noFill/>
          </a:ln>
        </p:spPr>
      </p:pic>
      <p:pic>
        <p:nvPicPr>
          <p:cNvPr id="3" name="Picture 2" descr="نماء توضّح تفاصيل المرسوم السلطاني بشأن إعادة هيكلة قطاع المياه والصرف  الصحي – صحيفة الصحوة">
            <a:extLst>
              <a:ext uri="{FF2B5EF4-FFF2-40B4-BE49-F238E27FC236}">
                <a16:creationId xmlns:a16="http://schemas.microsoft.com/office/drawing/2014/main" id="{AAD91612-5B69-104F-DA4B-726D9A1F7FFE}"/>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9718" b="89969" l="4755" r="90490">
                        <a14:foregroundMark x1="4899" y1="46395" x2="4899" y2="46395"/>
                        <a14:foregroundMark x1="27378" y1="21317" x2="27378" y2="21317"/>
                        <a14:foregroundMark x1="40778" y1="20376" x2="40778" y2="20376"/>
                        <a14:foregroundMark x1="41643" y1="43260" x2="41643" y2="43260"/>
                        <a14:foregroundMark x1="36455" y1="67085" x2="36455" y2="67085"/>
                        <a14:foregroundMark x1="64697" y1="43260" x2="64697" y2="43260"/>
                        <a14:foregroundMark x1="82853" y1="37931" x2="82853" y2="37931"/>
                        <a14:foregroundMark x1="90490" y1="17241" x2="90490" y2="17241"/>
                        <a14:foregroundMark x1="53170" y1="37931" x2="53170" y2="37931"/>
                        <a14:foregroundMark x1="84150" y1="34796" x2="84150" y2="34796"/>
                        <a14:foregroundMark x1="89049" y1="41066" x2="89049" y2="41066"/>
                        <a14:foregroundMark x1="77954" y1="40125" x2="77954" y2="40125"/>
                        <a14:foregroundMark x1="77089" y1="39185" x2="77089" y2="39185"/>
                        <a14:foregroundMark x1="80836" y1="59875" x2="80836" y2="59875"/>
                        <a14:foregroundMark x1="89914" y1="61755" x2="89914" y2="61755"/>
                        <a14:foregroundMark x1="64121" y1="60815" x2="64121" y2="60815"/>
                        <a14:foregroundMark x1="65130" y1="63009" x2="65130" y2="63009"/>
                        <a14:foregroundMark x1="56484" y1="63009" x2="56484" y2="63009"/>
                      </a14:backgroundRemoval>
                    </a14:imgEffect>
                  </a14:imgLayer>
                </a14:imgProps>
              </a:ext>
              <a:ext uri="{28A0092B-C50C-407E-A947-70E740481C1C}">
                <a14:useLocalDpi xmlns:a14="http://schemas.microsoft.com/office/drawing/2010/main" val="0"/>
              </a:ext>
            </a:extLst>
          </a:blip>
          <a:srcRect/>
          <a:stretch>
            <a:fillRect/>
          </a:stretch>
        </p:blipFill>
        <p:spPr bwMode="auto">
          <a:xfrm>
            <a:off x="0" y="1323352"/>
            <a:ext cx="4292050" cy="1973151"/>
          </a:xfrm>
          <a:prstGeom prst="rect">
            <a:avLst/>
          </a:prstGeom>
          <a:noFill/>
          <a:ln>
            <a:noFill/>
          </a:ln>
        </p:spPr>
      </p:pic>
    </p:spTree>
    <p:extLst>
      <p:ext uri="{BB962C8B-B14F-4D97-AF65-F5344CB8AC3E}">
        <p14:creationId xmlns:p14="http://schemas.microsoft.com/office/powerpoint/2010/main" val="31277889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E67CC-2BBF-0077-E3A3-4B2A3A070A8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C0C7B06-A8C0-3D54-60FF-0C56E45D46E9}"/>
              </a:ext>
            </a:extLst>
          </p:cNvPr>
          <p:cNvSpPr txBox="1"/>
          <p:nvPr/>
        </p:nvSpPr>
        <p:spPr>
          <a:xfrm>
            <a:off x="2779494" y="-143443"/>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نشاط تدريبي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01B50DB-8D34-3FE3-2C21-155E78F5C5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193CAB54-CDE5-4604-5DD4-5E35B903F779}"/>
              </a:ext>
            </a:extLst>
          </p:cNvPr>
          <p:cNvSpPr txBox="1"/>
          <p:nvPr/>
        </p:nvSpPr>
        <p:spPr>
          <a:xfrm>
            <a:off x="1002401" y="3438892"/>
            <a:ext cx="5009702" cy="41088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a:t>محاكاة الأزمة: استراتيجيات إنقاذ المشاريع التطوّعية</a:t>
            </a:r>
            <a:endParaRPr lang="en-US" dirty="0"/>
          </a:p>
        </p:txBody>
      </p:sp>
      <p:pic>
        <p:nvPicPr>
          <p:cNvPr id="3" name="Picture 2">
            <a:extLst>
              <a:ext uri="{FF2B5EF4-FFF2-40B4-BE49-F238E27FC236}">
                <a16:creationId xmlns:a16="http://schemas.microsoft.com/office/drawing/2014/main" id="{FD2B0E4B-1365-7238-5DCA-21B6935B44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3845876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AD247D-8052-8C8B-118E-646901CB8BE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91AB89F-DAFB-75B9-1D65-81002763CF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C81F56ED-61C6-E113-7008-456C3276DCDF}"/>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CE341141-7ACE-F8B8-114A-EE576FFFB21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F753C2F1-B10D-461B-6C21-6909EA9029BA}"/>
              </a:ext>
            </a:extLst>
          </p:cNvPr>
          <p:cNvSpPr txBox="1"/>
          <p:nvPr/>
        </p:nvSpPr>
        <p:spPr>
          <a:xfrm>
            <a:off x="5351490" y="1055160"/>
            <a:ext cx="6027624"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أهلاً بكم في الجلسة الأولى من دورتنا التدريبية. سنتناول اليوم أساسيات العمل التطوّعي وكيفية تخطيط المشاريع التطوّعية الناجحة. العمل التطوّعي هو أحد أهم ركائز التنمية المجتمعية، وقد أصبح اليوم ضرورة حتمية في ظلّ التحدّيات المتزايدة التي تواجه المجتمعات</a:t>
            </a:r>
            <a:endParaRPr lang="en-US" dirty="0"/>
          </a:p>
        </p:txBody>
      </p:sp>
      <p:sp>
        <p:nvSpPr>
          <p:cNvPr id="2" name="TextBox 1">
            <a:extLst>
              <a:ext uri="{FF2B5EF4-FFF2-40B4-BE49-F238E27FC236}">
                <a16:creationId xmlns:a16="http://schemas.microsoft.com/office/drawing/2014/main" id="{C458FF26-AE4D-5B44-1FE4-FA997A51F0DC}"/>
              </a:ext>
            </a:extLst>
          </p:cNvPr>
          <p:cNvSpPr txBox="1"/>
          <p:nvPr/>
        </p:nvSpPr>
        <p:spPr>
          <a:xfrm>
            <a:off x="5351490" y="4172866"/>
            <a:ext cx="6027624"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كما قال المهاتما غاندي: "أفضل طريقة لإيجاد نفسك هي أن تفقدها في خدمة الآخرين". ومن هنا، سنبدأ رحلتنا في عالم العمل التطوّعي لنكتشف كيف يمكننا تحويل الأفكار البسيطة إلى مشاريع فعّالة تُحدث فرقاً حقيقياً في مجتمعاتنا</a:t>
            </a:r>
            <a:endParaRPr lang="en-US" dirty="0"/>
          </a:p>
        </p:txBody>
      </p:sp>
    </p:spTree>
    <p:extLst>
      <p:ext uri="{BB962C8B-B14F-4D97-AF65-F5344CB8AC3E}">
        <p14:creationId xmlns:p14="http://schemas.microsoft.com/office/powerpoint/2010/main" val="12874266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23E6A4-13DB-8992-60A9-88F590429E0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803E780-605F-12F0-8F37-435FF456761C}"/>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A45D0F2A-182D-28AB-B18A-ADDBDC1BA1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F534808D-BA83-BF25-EC4D-3145E5D7A3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A7471359-6184-B076-DDB6-CCCD27A70EAD}"/>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dirty="0"/>
              <a:t>بطاقات سيناريوهات الأزمات:</a:t>
            </a:r>
            <a:endParaRPr lang="en-US" dirty="0"/>
          </a:p>
        </p:txBody>
      </p:sp>
      <p:sp>
        <p:nvSpPr>
          <p:cNvPr id="2" name="TextBox 1">
            <a:extLst>
              <a:ext uri="{FF2B5EF4-FFF2-40B4-BE49-F238E27FC236}">
                <a16:creationId xmlns:a16="http://schemas.microsoft.com/office/drawing/2014/main" id="{3B47372C-FD12-200A-2E2D-CD892854663C}"/>
              </a:ext>
            </a:extLst>
          </p:cNvPr>
          <p:cNvSpPr txBox="1"/>
          <p:nvPr/>
        </p:nvSpPr>
        <p:spPr>
          <a:xfrm>
            <a:off x="126551" y="2472687"/>
            <a:ext cx="5726353" cy="2640723"/>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بطاقة الأزمة رقم 1: "انسحاب المتطوّعين"</a:t>
            </a:r>
            <a:endParaRPr lang="en-US"/>
          </a:p>
          <a:p>
            <a:r>
              <a:rPr lang="ar-SA"/>
              <a:t>"مشروعكم التطوّعي 'أنا أقرأ' يهدف لتعليم القراءة لـ 200 طفل في مناطق نائية. بعد شهرين من انطلاق المشروع، انسحب 60% من المتطوّعين المدرّبين (15 متطوّعاً من أصل 25) بسبب ضغوط الدراسة والعمل. تبقّى شهر واحد فقط لإكمال المشروع وتحقيق المستهدف، والجهة الداعمة تنتظر تقريركم النهائي."</a:t>
            </a:r>
            <a:endParaRPr lang="en-US"/>
          </a:p>
        </p:txBody>
      </p:sp>
    </p:spTree>
    <p:extLst>
      <p:ext uri="{BB962C8B-B14F-4D97-AF65-F5344CB8AC3E}">
        <p14:creationId xmlns:p14="http://schemas.microsoft.com/office/powerpoint/2010/main" val="42038771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B83AE-E330-87F5-1237-B2BCE2B8643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A14BE18-F5B0-AB80-F2CF-AED0CEDFBC44}"/>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16119F3D-BAC6-30D4-57CE-4B4D04B80A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0E8956BE-62FE-ABFE-5BC7-3CD0573086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0F104114-9695-3825-8525-A703CD740FA9}"/>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dirty="0"/>
              <a:t>بطاقات سيناريوهات الأزمات:</a:t>
            </a:r>
            <a:endParaRPr lang="en-US" dirty="0"/>
          </a:p>
        </p:txBody>
      </p:sp>
      <p:sp>
        <p:nvSpPr>
          <p:cNvPr id="2" name="TextBox 1">
            <a:extLst>
              <a:ext uri="{FF2B5EF4-FFF2-40B4-BE49-F238E27FC236}">
                <a16:creationId xmlns:a16="http://schemas.microsoft.com/office/drawing/2014/main" id="{094125A2-FCE9-35D6-D959-3E7F467FEF62}"/>
              </a:ext>
            </a:extLst>
          </p:cNvPr>
          <p:cNvSpPr txBox="1"/>
          <p:nvPr/>
        </p:nvSpPr>
        <p:spPr>
          <a:xfrm>
            <a:off x="126551" y="2472687"/>
            <a:ext cx="5726353" cy="2640723"/>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بطاقة الأزمة رقم 2: "نقص الموارد"</a:t>
            </a:r>
            <a:endParaRPr lang="en-US"/>
          </a:p>
          <a:p>
            <a:r>
              <a:rPr lang="ar-SA"/>
              <a:t>"مشروعكم التطوّعي 'شتاء دافئ' يهدف لتوزيع 500 حقيبة شتوية على الأسر النازحة قبل بداية فصل الشتاء. قبل أسبوعين من موعد التوزيع، اعتذر الراعي الرئيسي الذي كان سيغطي 70% من تكلفة المشروع، والتكلفة الإجمالية 50,000 ريال. الموسم الشتوي سيبدأ خلال 3 أسابيع، والأسر في انتظار المساعدة."</a:t>
            </a:r>
            <a:endParaRPr lang="en-US"/>
          </a:p>
        </p:txBody>
      </p:sp>
    </p:spTree>
    <p:extLst>
      <p:ext uri="{BB962C8B-B14F-4D97-AF65-F5344CB8AC3E}">
        <p14:creationId xmlns:p14="http://schemas.microsoft.com/office/powerpoint/2010/main" val="19751840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3D463A-A625-425C-05AC-860630B7619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6307B9F-9D8E-A46F-7EBE-F67767DC75D4}"/>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DA8EA1B8-47A8-D1CC-9519-749B0CA169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B28FA8C5-EDC4-7759-304E-ABB54C5FC1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30A4B780-4DCC-CA66-36A7-F9412C8709C8}"/>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dirty="0"/>
              <a:t>بطاقات سيناريوهات الأزمات:</a:t>
            </a:r>
            <a:endParaRPr lang="en-US" dirty="0"/>
          </a:p>
        </p:txBody>
      </p:sp>
      <p:sp>
        <p:nvSpPr>
          <p:cNvPr id="2" name="TextBox 1">
            <a:extLst>
              <a:ext uri="{FF2B5EF4-FFF2-40B4-BE49-F238E27FC236}">
                <a16:creationId xmlns:a16="http://schemas.microsoft.com/office/drawing/2014/main" id="{7F8C7E2E-B324-F253-9070-7AB1FC6A2FDD}"/>
              </a:ext>
            </a:extLst>
          </p:cNvPr>
          <p:cNvSpPr txBox="1"/>
          <p:nvPr/>
        </p:nvSpPr>
        <p:spPr>
          <a:xfrm>
            <a:off x="126551" y="2472687"/>
            <a:ext cx="5726353" cy="306545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بطاقة الأزمة رقم 3: "خلاف داخلي"</a:t>
            </a:r>
            <a:endParaRPr lang="en-US"/>
          </a:p>
          <a:p>
            <a:r>
              <a:rPr lang="ar-SA"/>
              <a:t>"مشروعكم التطوّعي 'مدينة نظيفة' يستهدف تنظيف وتجميل 10 أحياء في المدينة. بعد تنظيف 4 أحياء، نشب خلاف حادّ بين قائد المشروع ومسؤول العمليات الميدانية حول آلية التنفيذ، أدّى لانقسام الفريق إلى معسكرين متعارضين، ممّا أثّر سلباً على معنويات المتطوّعين والعمل الميداني. المشروع متوقف منذ أسبوع، والمجتمع المحلي والإعلام ينتظرون استكمال المشروع."</a:t>
            </a:r>
            <a:endParaRPr lang="en-US"/>
          </a:p>
        </p:txBody>
      </p:sp>
    </p:spTree>
    <p:extLst>
      <p:ext uri="{BB962C8B-B14F-4D97-AF65-F5344CB8AC3E}">
        <p14:creationId xmlns:p14="http://schemas.microsoft.com/office/powerpoint/2010/main" val="11138923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A5614-4A2C-3222-DBA0-68F7E0FFD1A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A5159DC-3CC8-DB38-FD3E-9D1462014DF6}"/>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35017826-F8E6-DBA6-39B2-784E05B9AB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2DF6C4CC-1DA1-1E0D-8C15-80E6349E1A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6A399DF5-9502-5412-2B29-9133D0164D01}"/>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dirty="0"/>
              <a:t>بطاقات سيناريوهات الأزمات:</a:t>
            </a:r>
            <a:endParaRPr lang="en-US" dirty="0"/>
          </a:p>
        </p:txBody>
      </p:sp>
      <p:sp>
        <p:nvSpPr>
          <p:cNvPr id="2" name="TextBox 1">
            <a:extLst>
              <a:ext uri="{FF2B5EF4-FFF2-40B4-BE49-F238E27FC236}">
                <a16:creationId xmlns:a16="http://schemas.microsoft.com/office/drawing/2014/main" id="{4FD84614-776C-45CE-FB75-296A4C5361B2}"/>
              </a:ext>
            </a:extLst>
          </p:cNvPr>
          <p:cNvSpPr txBox="1"/>
          <p:nvPr/>
        </p:nvSpPr>
        <p:spPr>
          <a:xfrm>
            <a:off x="126551" y="2472687"/>
            <a:ext cx="5726353" cy="306545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بطاقة الأزمة رقم 4: "أزمة سُمعة"</a:t>
            </a:r>
            <a:endParaRPr lang="en-US"/>
          </a:p>
          <a:p>
            <a:r>
              <a:rPr lang="ar-SA"/>
              <a:t>"مشروعكم التطوّعي 'رعاية المسنّين' قائم منذ سنتين وحقّق نجاحات ملحوظة في رعاية 120 مسنّاً. انتشرت صورة على مواقع التواصل الاجتماعي لأحد المسنّين المستفيدين وهو في وضع غير لائق أثناء تلقّيه الرعاية، مع تعليقات تتّهم المشروع بالإهمال وسوء المعاملة. انتشرت الصورة بشكل واسع، وبدأ بعض المتبرّعين بالتراجع عن دعمهم، كما امتنعت بعض الأسر عن السماح للمشروع بزيارة مسنّيها."</a:t>
            </a:r>
            <a:endParaRPr lang="en-US"/>
          </a:p>
        </p:txBody>
      </p:sp>
    </p:spTree>
    <p:extLst>
      <p:ext uri="{BB962C8B-B14F-4D97-AF65-F5344CB8AC3E}">
        <p14:creationId xmlns:p14="http://schemas.microsoft.com/office/powerpoint/2010/main" val="32107166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 name="TextBox 1">
            <a:extLst>
              <a:ext uri="{FF2B5EF4-FFF2-40B4-BE49-F238E27FC236}">
                <a16:creationId xmlns:a16="http://schemas.microsoft.com/office/drawing/2014/main" id="{20B60B47-72D7-DF27-9242-B41615287135}"/>
              </a:ext>
            </a:extLst>
          </p:cNvPr>
          <p:cNvSpPr txBox="1"/>
          <p:nvPr/>
        </p:nvSpPr>
        <p:spPr>
          <a:xfrm>
            <a:off x="2888381" y="2367171"/>
            <a:ext cx="6415238" cy="2123658"/>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pPr algn="ctr"/>
            <a:r>
              <a:rPr lang="ar-SA" sz="9600" dirty="0">
                <a:solidFill>
                  <a:schemeClr val="bg1"/>
                </a:solidFill>
                <a:effectLst>
                  <a:outerShdw blurRad="38100" dist="38100" dir="2700000" algn="tl">
                    <a:srgbClr val="000000">
                      <a:alpha val="43137"/>
                    </a:srgbClr>
                  </a:outerShdw>
                </a:effectLst>
              </a:rPr>
              <a:t>تمت بعونه تعالى</a:t>
            </a:r>
            <a:endParaRPr lang="en-US" sz="96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026929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EB70C-F340-390A-8C8E-C1E17622CC3A}"/>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DCBFF764-AE71-B74B-88AA-EC8D80AB00AB}"/>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lnSpc>
                <a:spcPct val="115000"/>
              </a:lnSpc>
            </a:pPr>
            <a:r>
              <a:rPr lang="ar-SA" dirty="0"/>
              <a:t>نشاط العصف الذهني</a:t>
            </a:r>
            <a:endParaRPr lang="en-US" dirty="0"/>
          </a:p>
        </p:txBody>
      </p:sp>
      <p:sp>
        <p:nvSpPr>
          <p:cNvPr id="8" name="TextBox 7">
            <a:extLst>
              <a:ext uri="{FF2B5EF4-FFF2-40B4-BE49-F238E27FC236}">
                <a16:creationId xmlns:a16="http://schemas.microsoft.com/office/drawing/2014/main" id="{4DA98355-0D0C-B8C3-17C3-1B009A4357B6}"/>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3C680C81-23D7-448F-72FD-9E675E99E6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B97CE0BE-0AA2-6F91-9E48-C4344DDA0D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663" y="1725809"/>
            <a:ext cx="4743450" cy="4743450"/>
          </a:xfrm>
          <a:prstGeom prst="rect">
            <a:avLst/>
          </a:prstGeom>
        </p:spPr>
      </p:pic>
    </p:spTree>
    <p:extLst>
      <p:ext uri="{BB962C8B-B14F-4D97-AF65-F5344CB8AC3E}">
        <p14:creationId xmlns:p14="http://schemas.microsoft.com/office/powerpoint/2010/main" val="35774184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B723A7-AED8-D9AA-96A3-6859FA188A3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1480C99-F519-A4D4-7302-84BD416E7C34}"/>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59A7D15A-351A-340D-706F-25984B6832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DE4175E1-38B8-5FF4-570A-21982B34C2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386FE921-5C8A-8610-E6EA-C8B3809BE73B}"/>
              </a:ext>
            </a:extLst>
          </p:cNvPr>
          <p:cNvSpPr txBox="1"/>
          <p:nvPr/>
        </p:nvSpPr>
        <p:spPr>
          <a:xfrm>
            <a:off x="785156" y="3094382"/>
            <a:ext cx="5444194" cy="1791260"/>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"تخيّل أنك مسؤول عن مشروع تطوّعي لخدمة 500 شخص في مجتمعك خلال شهر واحد فقط... من أين ستبدأ؟ وما أكبر تحدٍّ تتوقعه؟"</a:t>
            </a:r>
            <a:endParaRPr lang="en-US" dirty="0"/>
          </a:p>
        </p:txBody>
      </p:sp>
    </p:spTree>
    <p:extLst>
      <p:ext uri="{BB962C8B-B14F-4D97-AF65-F5344CB8AC3E}">
        <p14:creationId xmlns:p14="http://schemas.microsoft.com/office/powerpoint/2010/main" val="38448506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6744E4-D37A-D6F5-75AD-7489DAB8E67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1BE877B-B9DF-EE66-7EE7-A5F8967C5EB2}"/>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4D4E17A-8E86-2392-B875-9384914ACE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BD9D45C8-B877-4163-04C6-2933F24860A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B3121294-C147-59B3-D8F6-900E1F113D0B}"/>
              </a:ext>
            </a:extLst>
          </p:cNvPr>
          <p:cNvSpPr txBox="1"/>
          <p:nvPr/>
        </p:nvSpPr>
        <p:spPr>
          <a:xfrm>
            <a:off x="5435453" y="91814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البداية: تحديد الاحتياج الفعلي للفئة المستهدفة، ثم تشكيل فريق العمل وتوزيع المهام</a:t>
            </a:r>
            <a:endParaRPr lang="en-US" dirty="0"/>
          </a:p>
        </p:txBody>
      </p:sp>
      <p:sp>
        <p:nvSpPr>
          <p:cNvPr id="3" name="TextBox 2">
            <a:extLst>
              <a:ext uri="{FF2B5EF4-FFF2-40B4-BE49-F238E27FC236}">
                <a16:creationId xmlns:a16="http://schemas.microsoft.com/office/drawing/2014/main" id="{A96992BE-C920-4C23-E779-EBB5535A6462}"/>
              </a:ext>
            </a:extLst>
          </p:cNvPr>
          <p:cNvSpPr txBox="1"/>
          <p:nvPr/>
        </p:nvSpPr>
        <p:spPr>
          <a:xfrm>
            <a:off x="5435453" y="1922485"/>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البداية: إجراء مسح ميداني لتحديد الفجوة الخدمية التي يمكن أن يعالجها المشروع</a:t>
            </a:r>
            <a:endParaRPr lang="en-US" dirty="0"/>
          </a:p>
        </p:txBody>
      </p:sp>
      <p:sp>
        <p:nvSpPr>
          <p:cNvPr id="10" name="TextBox 9">
            <a:extLst>
              <a:ext uri="{FF2B5EF4-FFF2-40B4-BE49-F238E27FC236}">
                <a16:creationId xmlns:a16="http://schemas.microsoft.com/office/drawing/2014/main" id="{FBD6132B-F7A5-5BA8-F610-A045A9D14693}"/>
              </a:ext>
            </a:extLst>
          </p:cNvPr>
          <p:cNvSpPr txBox="1"/>
          <p:nvPr/>
        </p:nvSpPr>
        <p:spPr>
          <a:xfrm>
            <a:off x="5435453" y="292682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التحدّي: ضيق الوقت وصعوبة الوصول إلى العدد المستهدف خلال شهر واحد</a:t>
            </a:r>
            <a:endParaRPr lang="en-US" dirty="0"/>
          </a:p>
        </p:txBody>
      </p:sp>
      <p:sp>
        <p:nvSpPr>
          <p:cNvPr id="11" name="TextBox 10">
            <a:extLst>
              <a:ext uri="{FF2B5EF4-FFF2-40B4-BE49-F238E27FC236}">
                <a16:creationId xmlns:a16="http://schemas.microsoft.com/office/drawing/2014/main" id="{1BF0AE0F-0B0F-6074-14BE-0812ACEBC9BF}"/>
              </a:ext>
            </a:extLst>
          </p:cNvPr>
          <p:cNvSpPr txBox="1"/>
          <p:nvPr/>
        </p:nvSpPr>
        <p:spPr>
          <a:xfrm>
            <a:off x="5435453" y="393117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التحدّي: جمع التمويل اللازم بشكل سريع وكافٍ لتغطية احتياجات المشروع</a:t>
            </a:r>
            <a:endParaRPr lang="en-US" dirty="0"/>
          </a:p>
        </p:txBody>
      </p:sp>
      <p:sp>
        <p:nvSpPr>
          <p:cNvPr id="12" name="TextBox 11">
            <a:extLst>
              <a:ext uri="{FF2B5EF4-FFF2-40B4-BE49-F238E27FC236}">
                <a16:creationId xmlns:a16="http://schemas.microsoft.com/office/drawing/2014/main" id="{0971C392-BC92-1987-18D7-4B70DAAE6B9C}"/>
              </a:ext>
            </a:extLst>
          </p:cNvPr>
          <p:cNvSpPr txBox="1"/>
          <p:nvPr/>
        </p:nvSpPr>
        <p:spPr>
          <a:xfrm>
            <a:off x="5435453" y="4935517"/>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التحدّي: تنسيق جهود المتطوّعين وضمان التزامهم طوال فترة المشروع</a:t>
            </a:r>
            <a:endParaRPr lang="en-US" dirty="0"/>
          </a:p>
        </p:txBody>
      </p:sp>
      <p:sp>
        <p:nvSpPr>
          <p:cNvPr id="6" name="TextBox 5">
            <a:extLst>
              <a:ext uri="{FF2B5EF4-FFF2-40B4-BE49-F238E27FC236}">
                <a16:creationId xmlns:a16="http://schemas.microsoft.com/office/drawing/2014/main" id="{C4B63C0D-6F3A-2A7C-8289-9CAEA1AE178F}"/>
              </a:ext>
            </a:extLst>
          </p:cNvPr>
          <p:cNvSpPr txBox="1"/>
          <p:nvPr/>
        </p:nvSpPr>
        <p:spPr>
          <a:xfrm>
            <a:off x="5435453" y="593985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التحدّي: قياس أثر المشروع بشكل دقيق خلال فترة قصيرة</a:t>
            </a:r>
            <a:endParaRPr lang="en-US" dirty="0"/>
          </a:p>
        </p:txBody>
      </p:sp>
    </p:spTree>
    <p:extLst>
      <p:ext uri="{BB962C8B-B14F-4D97-AF65-F5344CB8AC3E}">
        <p14:creationId xmlns:p14="http://schemas.microsoft.com/office/powerpoint/2010/main" val="17989756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10" grpId="0"/>
      <p:bldP spid="11" grpId="0"/>
      <p:bldP spid="12" grpId="0"/>
      <p:bldP spid="6" grpId="0"/>
    </p:bldLst>
  </p:timing>
</p:sld>
</file>

<file path=ppt/theme/theme1.xml><?xml version="1.0" encoding="utf-8"?>
<a:theme xmlns:a="http://schemas.openxmlformats.org/drawingml/2006/main" name="Contents Slide Master">
  <a:themeElements>
    <a:clrScheme name="ALLPPT-607">
      <a:dk1>
        <a:sysClr val="windowText" lastClr="000000"/>
      </a:dk1>
      <a:lt1>
        <a:sysClr val="window" lastClr="FFFFFF"/>
      </a:lt1>
      <a:dk2>
        <a:srgbClr val="44546A"/>
      </a:dk2>
      <a:lt2>
        <a:srgbClr val="E7E6E6"/>
      </a:lt2>
      <a:accent1>
        <a:srgbClr val="02ECEC"/>
      </a:accent1>
      <a:accent2>
        <a:srgbClr val="0AA6ED"/>
      </a:accent2>
      <a:accent3>
        <a:srgbClr val="0085F2"/>
      </a:accent3>
      <a:accent4>
        <a:srgbClr val="125AC4"/>
      </a:accent4>
      <a:accent5>
        <a:srgbClr val="00307E"/>
      </a:accent5>
      <a:accent6>
        <a:srgbClr val="000096"/>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2183</TotalTime>
  <Words>3562</Words>
  <Application>Microsoft Office PowerPoint</Application>
  <PresentationFormat>شاشة عريضة</PresentationFormat>
  <Paragraphs>520</Paragraphs>
  <Slides>64</Slides>
  <Notes>63</Notes>
  <HiddenSlides>0</HiddenSlides>
  <MMClips>0</MMClips>
  <ScaleCrop>false</ScaleCrop>
  <HeadingPairs>
    <vt:vector size="6" baseType="variant">
      <vt:variant>
        <vt:lpstr>الخطوط المستخدمة</vt:lpstr>
      </vt:variant>
      <vt:variant>
        <vt:i4>9</vt:i4>
      </vt:variant>
      <vt:variant>
        <vt:lpstr>نسق</vt:lpstr>
      </vt:variant>
      <vt:variant>
        <vt:i4>1</vt:i4>
      </vt:variant>
      <vt:variant>
        <vt:lpstr>عناوين الشرائح</vt:lpstr>
      </vt:variant>
      <vt:variant>
        <vt:i4>64</vt:i4>
      </vt:variant>
    </vt:vector>
  </HeadingPairs>
  <TitlesOfParts>
    <vt:vector size="74" baseType="lpstr">
      <vt:lpstr>ADLaM Display</vt:lpstr>
      <vt:lpstr>Adobe Arabic</vt:lpstr>
      <vt:lpstr>Aller</vt:lpstr>
      <vt:lpstr>Arial</vt:lpstr>
      <vt:lpstr>Calibri</vt:lpstr>
      <vt:lpstr>DIN Next LT Arabic</vt:lpstr>
      <vt:lpstr>GE Dinar Two</vt:lpstr>
      <vt:lpstr>SST Arabic Bold</vt:lpstr>
      <vt:lpstr>Times New Roman</vt:lpstr>
      <vt:lpstr>Contents Slide Master</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Dawlia Training</cp:lastModifiedBy>
  <cp:revision>1255</cp:revision>
  <cp:lastPrinted>2023-07-16T13:31:37Z</cp:lastPrinted>
  <dcterms:created xsi:type="dcterms:W3CDTF">2020-01-20T05:08:25Z</dcterms:created>
  <dcterms:modified xsi:type="dcterms:W3CDTF">2026-07-26T10:49:17Z</dcterms:modified>
</cp:coreProperties>
</file>